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Shrikhand" charset="1" panose="02000000000000000000"/>
      <p:regular r:id="rId19"/>
    </p:embeddedFont>
    <p:embeddedFont>
      <p:font typeface="Monterchi Sans Bold" charset="1" panose="02000503060000020004"/>
      <p:regular r:id="rId20"/>
    </p:embeddedFont>
    <p:embeddedFont>
      <p:font typeface="Gagalin" charset="1" panose="00000500000000000000"/>
      <p:regular r:id="rId21"/>
    </p:embeddedFont>
    <p:embeddedFont>
      <p:font typeface="Obra Letra Bold"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51.pn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26.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 Id="rId9"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7.png" Type="http://schemas.openxmlformats.org/officeDocument/2006/relationships/image"/><Relationship Id="rId7" Target="../media/image18.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26.png" Type="http://schemas.openxmlformats.org/officeDocument/2006/relationships/image"/><Relationship Id="rId7" Target="../media/image52.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9.pn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7.png" Type="http://schemas.openxmlformats.org/officeDocument/2006/relationships/image"/><Relationship Id="rId7" Target="../media/image18.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33.png" Type="http://schemas.openxmlformats.org/officeDocument/2006/relationships/image"/><Relationship Id="rId14" Target="../media/image34.png" Type="http://schemas.openxmlformats.org/officeDocument/2006/relationships/image"/><Relationship Id="rId15" Target="../media/image35.pn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18.pn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36.pn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16" Target="../media/image3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7.png" Type="http://schemas.openxmlformats.org/officeDocument/2006/relationships/image"/><Relationship Id="rId6" Target="../media/image15.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3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9.png" Type="http://schemas.openxmlformats.org/officeDocument/2006/relationships/image"/><Relationship Id="rId9"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7.pn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922672" y="599614"/>
            <a:ext cx="12552744" cy="9403147"/>
          </a:xfrm>
          <a:custGeom>
            <a:avLst/>
            <a:gdLst/>
            <a:ahLst/>
            <a:cxnLst/>
            <a:rect r="r" b="b" t="t" l="l"/>
            <a:pathLst>
              <a:path h="9403147" w="12552744">
                <a:moveTo>
                  <a:pt x="0" y="0"/>
                </a:moveTo>
                <a:lnTo>
                  <a:pt x="12552744" y="0"/>
                </a:lnTo>
                <a:lnTo>
                  <a:pt x="12552744" y="9403147"/>
                </a:lnTo>
                <a:lnTo>
                  <a:pt x="0" y="94031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14186" y="-361772"/>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0" t="-4984" r="0" b="-4984"/>
              </a:stretch>
            </a:blipFill>
          </p:spPr>
        </p:sp>
      </p:grpSp>
      <p:grpSp>
        <p:nvGrpSpPr>
          <p:cNvPr name="Group 6" id="6"/>
          <p:cNvGrpSpPr/>
          <p:nvPr/>
        </p:nvGrpSpPr>
        <p:grpSpPr>
          <a:xfrm rot="-10800000">
            <a:off x="15032407" y="-1251804"/>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0" t="-4984" r="0" b="-4984"/>
              </a:stretch>
            </a:blipFill>
          </p:spPr>
        </p:sp>
      </p:grpSp>
      <p:sp>
        <p:nvSpPr>
          <p:cNvPr name="TextBox 8" id="8"/>
          <p:cNvSpPr txBox="true"/>
          <p:nvPr/>
        </p:nvSpPr>
        <p:spPr>
          <a:xfrm rot="0">
            <a:off x="5569709" y="3363766"/>
            <a:ext cx="7356064" cy="3572448"/>
          </a:xfrm>
          <a:prstGeom prst="rect">
            <a:avLst/>
          </a:prstGeom>
        </p:spPr>
        <p:txBody>
          <a:bodyPr anchor="t" rtlCol="false" tIns="0" lIns="0" bIns="0" rIns="0">
            <a:spAutoFit/>
          </a:bodyPr>
          <a:lstStyle/>
          <a:p>
            <a:pPr algn="ctr">
              <a:lnSpc>
                <a:spcPts val="13717"/>
              </a:lnSpc>
            </a:pPr>
            <a:r>
              <a:rPr lang="en-US" sz="13997">
                <a:solidFill>
                  <a:srgbClr val="493423"/>
                </a:solidFill>
                <a:latin typeface="Shrikhand"/>
                <a:ea typeface="Shrikhand"/>
                <a:cs typeface="Shrikhand"/>
                <a:sym typeface="Shrikhand"/>
              </a:rPr>
              <a:t>Projet PAWLY</a:t>
            </a:r>
          </a:p>
        </p:txBody>
      </p:sp>
      <p:sp>
        <p:nvSpPr>
          <p:cNvPr name="Freeform 9" id="9"/>
          <p:cNvSpPr/>
          <p:nvPr/>
        </p:nvSpPr>
        <p:spPr>
          <a:xfrm flipH="false" flipV="false" rot="0">
            <a:off x="11504346" y="2091806"/>
            <a:ext cx="2454707" cy="522183"/>
          </a:xfrm>
          <a:custGeom>
            <a:avLst/>
            <a:gdLst/>
            <a:ahLst/>
            <a:cxnLst/>
            <a:rect r="r" b="b" t="t" l="l"/>
            <a:pathLst>
              <a:path h="522183" w="2454707">
                <a:moveTo>
                  <a:pt x="0" y="0"/>
                </a:moveTo>
                <a:lnTo>
                  <a:pt x="2454707" y="0"/>
                </a:lnTo>
                <a:lnTo>
                  <a:pt x="2454707" y="522184"/>
                </a:lnTo>
                <a:lnTo>
                  <a:pt x="0" y="5221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true" rot="-10800000">
            <a:off x="4259542" y="2062356"/>
            <a:ext cx="2731595" cy="581085"/>
          </a:xfrm>
          <a:custGeom>
            <a:avLst/>
            <a:gdLst/>
            <a:ahLst/>
            <a:cxnLst/>
            <a:rect r="r" b="b" t="t" l="l"/>
            <a:pathLst>
              <a:path h="581085" w="2731595">
                <a:moveTo>
                  <a:pt x="0" y="581084"/>
                </a:moveTo>
                <a:lnTo>
                  <a:pt x="2731594" y="581084"/>
                </a:lnTo>
                <a:lnTo>
                  <a:pt x="2731594" y="0"/>
                </a:lnTo>
                <a:lnTo>
                  <a:pt x="0" y="0"/>
                </a:lnTo>
                <a:lnTo>
                  <a:pt x="0" y="58108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95610" y="6033532"/>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8"/>
            <a:stretch>
              <a:fillRect l="0" t="0" r="0" b="0"/>
            </a:stretch>
          </a:blipFill>
        </p:spPr>
      </p:sp>
      <p:sp>
        <p:nvSpPr>
          <p:cNvPr name="Freeform 12" id="12"/>
          <p:cNvSpPr/>
          <p:nvPr/>
        </p:nvSpPr>
        <p:spPr>
          <a:xfrm flipH="true" flipV="false" rot="-9606859">
            <a:off x="14738055" y="-3515186"/>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8"/>
            <a:stretch>
              <a:fillRect l="0" t="0" r="0" b="0"/>
            </a:stretch>
          </a:blipFill>
        </p:spPr>
      </p:sp>
      <p:sp>
        <p:nvSpPr>
          <p:cNvPr name="Freeform 13" id="13"/>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4" id="14"/>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5" id="15"/>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6" id="16"/>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grpSp>
        <p:nvGrpSpPr>
          <p:cNvPr name="Group 17" id="17"/>
          <p:cNvGrpSpPr/>
          <p:nvPr/>
        </p:nvGrpSpPr>
        <p:grpSpPr>
          <a:xfrm rot="0">
            <a:off x="1224467" y="1393828"/>
            <a:ext cx="2926652" cy="2865432"/>
            <a:chOff x="0" y="0"/>
            <a:chExt cx="3902202" cy="3820576"/>
          </a:xfrm>
        </p:grpSpPr>
        <p:sp>
          <p:nvSpPr>
            <p:cNvPr name="Freeform 18" id="18"/>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11"/>
              <a:stretch>
                <a:fillRect l="0" t="0" r="0" b="0"/>
              </a:stretch>
            </a:blipFill>
          </p:spPr>
        </p:sp>
        <p:sp>
          <p:nvSpPr>
            <p:cNvPr name="Freeform 19" id="19"/>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21" id="21"/>
          <p:cNvSpPr txBox="true"/>
          <p:nvPr/>
        </p:nvSpPr>
        <p:spPr>
          <a:xfrm rot="0">
            <a:off x="6991136" y="1967106"/>
            <a:ext cx="4513210" cy="1120530"/>
          </a:xfrm>
          <a:prstGeom prst="rect">
            <a:avLst/>
          </a:prstGeom>
        </p:spPr>
        <p:txBody>
          <a:bodyPr anchor="t" rtlCol="false" tIns="0" lIns="0" bIns="0" rIns="0">
            <a:spAutoFit/>
          </a:bodyPr>
          <a:lstStyle/>
          <a:p>
            <a:pPr algn="ctr">
              <a:lnSpc>
                <a:spcPts val="4515"/>
              </a:lnSpc>
            </a:pPr>
            <a:r>
              <a:rPr lang="en-US" sz="2990" b="true">
                <a:solidFill>
                  <a:srgbClr val="493423"/>
                </a:solidFill>
                <a:latin typeface="Monterchi Sans Bold"/>
                <a:ea typeface="Monterchi Sans Bold"/>
                <a:cs typeface="Monterchi Sans Bold"/>
                <a:sym typeface="Monterchi Sans Bold"/>
              </a:rPr>
              <a:t>Réalisé par: El Achhab Khadija &amp; Brahimi Douae</a:t>
            </a:r>
          </a:p>
        </p:txBody>
      </p:sp>
      <p:sp>
        <p:nvSpPr>
          <p:cNvPr name="TextBox 22" id="22"/>
          <p:cNvSpPr txBox="true"/>
          <p:nvPr/>
        </p:nvSpPr>
        <p:spPr>
          <a:xfrm rot="0">
            <a:off x="6162165" y="7021938"/>
            <a:ext cx="5879662" cy="1143806"/>
          </a:xfrm>
          <a:prstGeom prst="rect">
            <a:avLst/>
          </a:prstGeom>
        </p:spPr>
        <p:txBody>
          <a:bodyPr anchor="t" rtlCol="false" tIns="0" lIns="0" bIns="0" rIns="0">
            <a:spAutoFit/>
          </a:bodyPr>
          <a:lstStyle/>
          <a:p>
            <a:pPr algn="ctr">
              <a:lnSpc>
                <a:spcPts val="4383"/>
              </a:lnSpc>
            </a:pPr>
            <a:r>
              <a:rPr lang="en-US" sz="4473">
                <a:solidFill>
                  <a:srgbClr val="4A2D0A"/>
                </a:solidFill>
                <a:latin typeface="Gagalin"/>
                <a:ea typeface="Gagalin"/>
                <a:cs typeface="Gagalin"/>
                <a:sym typeface="Gagalin"/>
              </a:rPr>
              <a:t>Système de Gestion de</a:t>
            </a:r>
          </a:p>
          <a:p>
            <a:pPr algn="ctr">
              <a:lnSpc>
                <a:spcPts val="4383"/>
              </a:lnSpc>
            </a:pPr>
            <a:r>
              <a:rPr lang="en-US" sz="4473">
                <a:solidFill>
                  <a:srgbClr val="4A2D0A"/>
                </a:solidFill>
                <a:latin typeface="Gagalin"/>
                <a:ea typeface="Gagalin"/>
                <a:cs typeface="Gagalin"/>
                <a:sym typeface="Gagalin"/>
              </a:rPr>
              <a:t> Clinique Vétérinaire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TextBox 7" id="7"/>
          <p:cNvSpPr txBox="true"/>
          <p:nvPr/>
        </p:nvSpPr>
        <p:spPr>
          <a:xfrm rot="0">
            <a:off x="3032600" y="1285875"/>
            <a:ext cx="13280033" cy="1750018"/>
          </a:xfrm>
          <a:prstGeom prst="rect">
            <a:avLst/>
          </a:prstGeom>
        </p:spPr>
        <p:txBody>
          <a:bodyPr anchor="t" rtlCol="false" tIns="0" lIns="0" bIns="0" rIns="0">
            <a:spAutoFit/>
          </a:bodyPr>
          <a:lstStyle/>
          <a:p>
            <a:pPr algn="ctr">
              <a:lnSpc>
                <a:spcPts val="12808"/>
              </a:lnSpc>
            </a:pPr>
            <a:r>
              <a:rPr lang="en-US" sz="13070" b="true">
                <a:solidFill>
                  <a:srgbClr val="F3F1DB"/>
                </a:solidFill>
                <a:latin typeface="Obra Letra Bold"/>
                <a:ea typeface="Obra Letra Bold"/>
                <a:cs typeface="Obra Letra Bold"/>
                <a:sym typeface="Obra Letra Bold"/>
              </a:rPr>
              <a:t>Les interfaces</a:t>
            </a:r>
          </a:p>
        </p:txBody>
      </p:sp>
      <p:sp>
        <p:nvSpPr>
          <p:cNvPr name="Freeform 8" id="8"/>
          <p:cNvSpPr/>
          <p:nvPr/>
        </p:nvSpPr>
        <p:spPr>
          <a:xfrm flipH="false" flipV="false" rot="9532629">
            <a:off x="-250779" y="8249936"/>
            <a:ext cx="3532667" cy="3665543"/>
          </a:xfrm>
          <a:custGeom>
            <a:avLst/>
            <a:gdLst/>
            <a:ahLst/>
            <a:cxnLst/>
            <a:rect r="r" b="b" t="t" l="l"/>
            <a:pathLst>
              <a:path h="3665543" w="3532667">
                <a:moveTo>
                  <a:pt x="0" y="0"/>
                </a:moveTo>
                <a:lnTo>
                  <a:pt x="3532667" y="0"/>
                </a:lnTo>
                <a:lnTo>
                  <a:pt x="3532667" y="3665544"/>
                </a:lnTo>
                <a:lnTo>
                  <a:pt x="0" y="3665544"/>
                </a:lnTo>
                <a:lnTo>
                  <a:pt x="0" y="0"/>
                </a:lnTo>
                <a:close/>
              </a:path>
            </a:pathLst>
          </a:custGeom>
          <a:blipFill>
            <a:blip r:embed="rId4"/>
            <a:stretch>
              <a:fillRect l="0" t="0" r="0" b="0"/>
            </a:stretch>
          </a:blipFill>
        </p:spPr>
      </p:sp>
      <p:sp>
        <p:nvSpPr>
          <p:cNvPr name="Freeform 9" id="9"/>
          <p:cNvSpPr/>
          <p:nvPr/>
        </p:nvSpPr>
        <p:spPr>
          <a:xfrm flipH="false" flipV="false" rot="-2398471">
            <a:off x="15577708" y="-1368967"/>
            <a:ext cx="3363185" cy="3489686"/>
          </a:xfrm>
          <a:custGeom>
            <a:avLst/>
            <a:gdLst/>
            <a:ahLst/>
            <a:cxnLst/>
            <a:rect r="r" b="b" t="t" l="l"/>
            <a:pathLst>
              <a:path h="3489686" w="3363185">
                <a:moveTo>
                  <a:pt x="0" y="0"/>
                </a:moveTo>
                <a:lnTo>
                  <a:pt x="3363184" y="0"/>
                </a:lnTo>
                <a:lnTo>
                  <a:pt x="3363184" y="3489685"/>
                </a:lnTo>
                <a:lnTo>
                  <a:pt x="0" y="3489685"/>
                </a:lnTo>
                <a:lnTo>
                  <a:pt x="0" y="0"/>
                </a:lnTo>
                <a:close/>
              </a:path>
            </a:pathLst>
          </a:custGeom>
          <a:blipFill>
            <a:blip r:embed="rId4"/>
            <a:stretch>
              <a:fillRect l="0" t="0" r="0" b="0"/>
            </a:stretch>
          </a:blipFill>
        </p:spPr>
      </p:sp>
      <p:sp>
        <p:nvSpPr>
          <p:cNvPr name="Freeform 10" id="10"/>
          <p:cNvSpPr/>
          <p:nvPr/>
        </p:nvSpPr>
        <p:spPr>
          <a:xfrm flipH="false" flipV="false" rot="0">
            <a:off x="2652437" y="3204738"/>
            <a:ext cx="3934571" cy="2947351"/>
          </a:xfrm>
          <a:custGeom>
            <a:avLst/>
            <a:gdLst/>
            <a:ahLst/>
            <a:cxnLst/>
            <a:rect r="r" b="b" t="t" l="l"/>
            <a:pathLst>
              <a:path h="2947351" w="3934571">
                <a:moveTo>
                  <a:pt x="0" y="0"/>
                </a:moveTo>
                <a:lnTo>
                  <a:pt x="3934570" y="0"/>
                </a:lnTo>
                <a:lnTo>
                  <a:pt x="3934570" y="2947351"/>
                </a:lnTo>
                <a:lnTo>
                  <a:pt x="0" y="29473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240206" y="3260060"/>
            <a:ext cx="3860719" cy="2892029"/>
          </a:xfrm>
          <a:custGeom>
            <a:avLst/>
            <a:gdLst/>
            <a:ahLst/>
            <a:cxnLst/>
            <a:rect r="r" b="b" t="t" l="l"/>
            <a:pathLst>
              <a:path h="2892029" w="3860719">
                <a:moveTo>
                  <a:pt x="0" y="0"/>
                </a:moveTo>
                <a:lnTo>
                  <a:pt x="3860719" y="0"/>
                </a:lnTo>
                <a:lnTo>
                  <a:pt x="3860719" y="2892029"/>
                </a:lnTo>
                <a:lnTo>
                  <a:pt x="0" y="28920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7545762" y="3555025"/>
            <a:ext cx="3249607" cy="2302100"/>
            <a:chOff x="0" y="0"/>
            <a:chExt cx="1967011" cy="1393478"/>
          </a:xfrm>
        </p:grpSpPr>
        <p:sp>
          <p:nvSpPr>
            <p:cNvPr name="Freeform 13" id="13"/>
            <p:cNvSpPr/>
            <p:nvPr/>
          </p:nvSpPr>
          <p:spPr>
            <a:xfrm flipH="false" flipV="false" rot="0">
              <a:off x="0" y="0"/>
              <a:ext cx="1967011" cy="1393478"/>
            </a:xfrm>
            <a:custGeom>
              <a:avLst/>
              <a:gdLst/>
              <a:ahLst/>
              <a:cxnLst/>
              <a:rect r="r" b="b" t="t" l="l"/>
              <a:pathLst>
                <a:path h="1393478" w="1967011">
                  <a:moveTo>
                    <a:pt x="0" y="0"/>
                  </a:moveTo>
                  <a:lnTo>
                    <a:pt x="1967011" y="0"/>
                  </a:lnTo>
                  <a:lnTo>
                    <a:pt x="1967011" y="1393478"/>
                  </a:lnTo>
                  <a:lnTo>
                    <a:pt x="0" y="1393478"/>
                  </a:lnTo>
                  <a:close/>
                </a:path>
              </a:pathLst>
            </a:custGeom>
            <a:blipFill>
              <a:blip r:embed="rId7"/>
              <a:stretch>
                <a:fillRect l="0" t="-111" r="0" b="-111"/>
              </a:stretch>
            </a:blipFill>
          </p:spPr>
        </p:sp>
      </p:grpSp>
      <p:sp>
        <p:nvSpPr>
          <p:cNvPr name="Freeform 14" id="14"/>
          <p:cNvSpPr/>
          <p:nvPr/>
        </p:nvSpPr>
        <p:spPr>
          <a:xfrm flipH="false" flipV="false" rot="0">
            <a:off x="11798215" y="3260060"/>
            <a:ext cx="3896228" cy="2918629"/>
          </a:xfrm>
          <a:custGeom>
            <a:avLst/>
            <a:gdLst/>
            <a:ahLst/>
            <a:cxnLst/>
            <a:rect r="r" b="b" t="t" l="l"/>
            <a:pathLst>
              <a:path h="2918629" w="3896228">
                <a:moveTo>
                  <a:pt x="0" y="0"/>
                </a:moveTo>
                <a:lnTo>
                  <a:pt x="3896228" y="0"/>
                </a:lnTo>
                <a:lnTo>
                  <a:pt x="3896228" y="2918629"/>
                </a:lnTo>
                <a:lnTo>
                  <a:pt x="0" y="2918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12110745" y="3568325"/>
            <a:ext cx="3411076" cy="2302100"/>
            <a:chOff x="0" y="0"/>
            <a:chExt cx="2064749" cy="1393478"/>
          </a:xfrm>
        </p:grpSpPr>
        <p:sp>
          <p:nvSpPr>
            <p:cNvPr name="Freeform 16" id="16"/>
            <p:cNvSpPr/>
            <p:nvPr/>
          </p:nvSpPr>
          <p:spPr>
            <a:xfrm flipH="false" flipV="false" rot="0">
              <a:off x="0" y="0"/>
              <a:ext cx="2064749" cy="1393478"/>
            </a:xfrm>
            <a:custGeom>
              <a:avLst/>
              <a:gdLst/>
              <a:ahLst/>
              <a:cxnLst/>
              <a:rect r="r" b="b" t="t" l="l"/>
              <a:pathLst>
                <a:path h="1393478" w="2064749">
                  <a:moveTo>
                    <a:pt x="0" y="0"/>
                  </a:moveTo>
                  <a:lnTo>
                    <a:pt x="2064749" y="0"/>
                  </a:lnTo>
                  <a:lnTo>
                    <a:pt x="2064749" y="1393478"/>
                  </a:lnTo>
                  <a:lnTo>
                    <a:pt x="0" y="1393478"/>
                  </a:lnTo>
                  <a:close/>
                </a:path>
              </a:pathLst>
            </a:custGeom>
            <a:blipFill>
              <a:blip r:embed="rId8"/>
              <a:stretch>
                <a:fillRect l="-648" t="0" r="-648" b="0"/>
              </a:stretch>
            </a:blipFill>
          </p:spPr>
        </p:sp>
      </p:grpSp>
      <p:sp>
        <p:nvSpPr>
          <p:cNvPr name="Freeform 17" id="17"/>
          <p:cNvSpPr/>
          <p:nvPr/>
        </p:nvSpPr>
        <p:spPr>
          <a:xfrm flipH="false" flipV="false" rot="0">
            <a:off x="15076252" y="1708035"/>
            <a:ext cx="1236381" cy="720005"/>
          </a:xfrm>
          <a:custGeom>
            <a:avLst/>
            <a:gdLst/>
            <a:ahLst/>
            <a:cxnLst/>
            <a:rect r="r" b="b" t="t" l="l"/>
            <a:pathLst>
              <a:path h="720005" w="1236381">
                <a:moveTo>
                  <a:pt x="0" y="0"/>
                </a:moveTo>
                <a:lnTo>
                  <a:pt x="1236381" y="0"/>
                </a:lnTo>
                <a:lnTo>
                  <a:pt x="1236381" y="720005"/>
                </a:lnTo>
                <a:lnTo>
                  <a:pt x="0" y="720005"/>
                </a:lnTo>
                <a:lnTo>
                  <a:pt x="0" y="0"/>
                </a:lnTo>
                <a:close/>
              </a:path>
            </a:pathLst>
          </a:custGeom>
          <a:blipFill>
            <a:blip r:embed="rId9">
              <a:extLst>
                <a:ext uri="{96DAC541-7B7A-43D3-8B79-37D633B846F1}">
                  <asvg:svgBlip xmlns:asvg="http://schemas.microsoft.com/office/drawing/2016/SVG/main" r:embed="rId10"/>
                </a:ext>
              </a:extLst>
            </a:blip>
            <a:stretch>
              <a:fillRect l="-173753" t="0" r="0" b="0"/>
            </a:stretch>
          </a:blipFill>
        </p:spPr>
      </p:sp>
      <p:sp>
        <p:nvSpPr>
          <p:cNvPr name="Freeform 18" id="18"/>
          <p:cNvSpPr/>
          <p:nvPr/>
        </p:nvSpPr>
        <p:spPr>
          <a:xfrm flipH="true" flipV="false" rot="0">
            <a:off x="2892674" y="1668418"/>
            <a:ext cx="1304410" cy="759622"/>
          </a:xfrm>
          <a:custGeom>
            <a:avLst/>
            <a:gdLst/>
            <a:ahLst/>
            <a:cxnLst/>
            <a:rect r="r" b="b" t="t" l="l"/>
            <a:pathLst>
              <a:path h="759622" w="1304410">
                <a:moveTo>
                  <a:pt x="1304410" y="0"/>
                </a:moveTo>
                <a:lnTo>
                  <a:pt x="0" y="0"/>
                </a:lnTo>
                <a:lnTo>
                  <a:pt x="0" y="759622"/>
                </a:lnTo>
                <a:lnTo>
                  <a:pt x="1304410" y="759622"/>
                </a:lnTo>
                <a:lnTo>
                  <a:pt x="1304410" y="0"/>
                </a:lnTo>
                <a:close/>
              </a:path>
            </a:pathLst>
          </a:custGeom>
          <a:blipFill>
            <a:blip r:embed="rId9">
              <a:extLst>
                <a:ext uri="{96DAC541-7B7A-43D3-8B79-37D633B846F1}">
                  <asvg:svgBlip xmlns:asvg="http://schemas.microsoft.com/office/drawing/2016/SVG/main" r:embed="rId10"/>
                </a:ext>
              </a:extLst>
            </a:blip>
            <a:stretch>
              <a:fillRect l="-173753" t="0" r="0" b="0"/>
            </a:stretch>
          </a:blipFill>
        </p:spPr>
      </p:sp>
      <p:grpSp>
        <p:nvGrpSpPr>
          <p:cNvPr name="Group 19" id="19"/>
          <p:cNvGrpSpPr/>
          <p:nvPr/>
        </p:nvGrpSpPr>
        <p:grpSpPr>
          <a:xfrm rot="0">
            <a:off x="2931484" y="3527364"/>
            <a:ext cx="3376475" cy="2302100"/>
            <a:chOff x="0" y="0"/>
            <a:chExt cx="2043805" cy="1393478"/>
          </a:xfrm>
        </p:grpSpPr>
        <p:sp>
          <p:nvSpPr>
            <p:cNvPr name="Freeform 20" id="20"/>
            <p:cNvSpPr/>
            <p:nvPr/>
          </p:nvSpPr>
          <p:spPr>
            <a:xfrm flipH="false" flipV="false" rot="0">
              <a:off x="0" y="0"/>
              <a:ext cx="2043805" cy="1393478"/>
            </a:xfrm>
            <a:custGeom>
              <a:avLst/>
              <a:gdLst/>
              <a:ahLst/>
              <a:cxnLst/>
              <a:rect r="r" b="b" t="t" l="l"/>
              <a:pathLst>
                <a:path h="1393478" w="2043805">
                  <a:moveTo>
                    <a:pt x="0" y="0"/>
                  </a:moveTo>
                  <a:lnTo>
                    <a:pt x="2043805" y="0"/>
                  </a:lnTo>
                  <a:lnTo>
                    <a:pt x="2043805" y="1393478"/>
                  </a:lnTo>
                  <a:lnTo>
                    <a:pt x="0" y="1393478"/>
                  </a:lnTo>
                  <a:close/>
                </a:path>
              </a:pathLst>
            </a:custGeom>
            <a:blipFill>
              <a:blip r:embed="rId11"/>
              <a:stretch>
                <a:fillRect l="-1167" t="0" r="-1167" b="0"/>
              </a:stretch>
            </a:blipFill>
          </p:spPr>
        </p:sp>
      </p:grpSp>
      <p:sp>
        <p:nvSpPr>
          <p:cNvPr name="TextBox 21" id="21"/>
          <p:cNvSpPr txBox="true"/>
          <p:nvPr/>
        </p:nvSpPr>
        <p:spPr>
          <a:xfrm rot="0">
            <a:off x="3210253" y="6371164"/>
            <a:ext cx="2818937" cy="870084"/>
          </a:xfrm>
          <a:prstGeom prst="rect">
            <a:avLst/>
          </a:prstGeom>
        </p:spPr>
        <p:txBody>
          <a:bodyPr anchor="t" rtlCol="false" tIns="0" lIns="0" bIns="0" rIns="0">
            <a:spAutoFit/>
          </a:bodyPr>
          <a:lstStyle/>
          <a:p>
            <a:pPr algn="ctr">
              <a:lnSpc>
                <a:spcPts val="3239"/>
              </a:lnSpc>
            </a:pPr>
            <a:r>
              <a:rPr lang="en-US" sz="3305" b="true">
                <a:solidFill>
                  <a:srgbClr val="F3F1DB"/>
                </a:solidFill>
                <a:latin typeface="Obra Letra Bold"/>
                <a:ea typeface="Obra Letra Bold"/>
                <a:cs typeface="Obra Letra Bold"/>
                <a:sym typeface="Obra Letra Bold"/>
              </a:rPr>
              <a:t>Écran d’accueil </a:t>
            </a:r>
          </a:p>
        </p:txBody>
      </p:sp>
      <p:sp>
        <p:nvSpPr>
          <p:cNvPr name="TextBox 22" id="22"/>
          <p:cNvSpPr txBox="true"/>
          <p:nvPr/>
        </p:nvSpPr>
        <p:spPr>
          <a:xfrm rot="0">
            <a:off x="3032600" y="7441274"/>
            <a:ext cx="3350702" cy="1933328"/>
          </a:xfrm>
          <a:prstGeom prst="rect">
            <a:avLst/>
          </a:prstGeom>
        </p:spPr>
        <p:txBody>
          <a:bodyPr anchor="t" rtlCol="false" tIns="0" lIns="0" bIns="0" rIns="0">
            <a:spAutoFit/>
          </a:bodyPr>
          <a:lstStyle/>
          <a:p>
            <a:pPr algn="ctr">
              <a:lnSpc>
                <a:spcPts val="2179"/>
              </a:lnSpc>
            </a:pPr>
            <a:r>
              <a:rPr lang="en-US" sz="2055" b="true">
                <a:solidFill>
                  <a:srgbClr val="F3F1DB"/>
                </a:solidFill>
                <a:latin typeface="Monterchi Sans Bold"/>
                <a:ea typeface="Monterchi Sans Bold"/>
                <a:cs typeface="Monterchi Sans Bold"/>
                <a:sym typeface="Monterchi Sans Bold"/>
              </a:rPr>
              <a:t>Page principale avec les fonctionnalités de navigation vers les différentes parties de l'application. Permet d'accéder à la recherche de propriétaires ou à la liste des vétérinaires avec une interface épurée et intuitive.</a:t>
            </a:r>
          </a:p>
        </p:txBody>
      </p:sp>
      <p:sp>
        <p:nvSpPr>
          <p:cNvPr name="TextBox 23" id="23"/>
          <p:cNvSpPr txBox="true"/>
          <p:nvPr/>
        </p:nvSpPr>
        <p:spPr>
          <a:xfrm rot="0">
            <a:off x="7506770" y="6371164"/>
            <a:ext cx="3478047" cy="807282"/>
          </a:xfrm>
          <a:prstGeom prst="rect">
            <a:avLst/>
          </a:prstGeom>
        </p:spPr>
        <p:txBody>
          <a:bodyPr anchor="t" rtlCol="false" tIns="0" lIns="0" bIns="0" rIns="0">
            <a:spAutoFit/>
          </a:bodyPr>
          <a:lstStyle/>
          <a:p>
            <a:pPr algn="ctr">
              <a:lnSpc>
                <a:spcPts val="3017"/>
              </a:lnSpc>
            </a:pPr>
            <a:r>
              <a:rPr lang="en-US" sz="3079" b="true">
                <a:solidFill>
                  <a:srgbClr val="F3F1DB"/>
                </a:solidFill>
                <a:latin typeface="Obra Letra Bold"/>
                <a:ea typeface="Obra Letra Bold"/>
                <a:cs typeface="Obra Letra Bold"/>
                <a:sym typeface="Obra Letra Bold"/>
              </a:rPr>
              <a:t>Écran de création de propriétaire</a:t>
            </a:r>
          </a:p>
        </p:txBody>
      </p:sp>
      <p:sp>
        <p:nvSpPr>
          <p:cNvPr name="TextBox 24" id="24"/>
          <p:cNvSpPr txBox="true"/>
          <p:nvPr/>
        </p:nvSpPr>
        <p:spPr>
          <a:xfrm rot="0">
            <a:off x="7506770" y="7441274"/>
            <a:ext cx="3327591" cy="1933328"/>
          </a:xfrm>
          <a:prstGeom prst="rect">
            <a:avLst/>
          </a:prstGeom>
        </p:spPr>
        <p:txBody>
          <a:bodyPr anchor="t" rtlCol="false" tIns="0" lIns="0" bIns="0" rIns="0">
            <a:spAutoFit/>
          </a:bodyPr>
          <a:lstStyle/>
          <a:p>
            <a:pPr algn="ctr">
              <a:lnSpc>
                <a:spcPts val="2179"/>
              </a:lnSpc>
            </a:pPr>
            <a:r>
              <a:rPr lang="en-US" sz="2055" b="true">
                <a:solidFill>
                  <a:srgbClr val="F3F1DB"/>
                </a:solidFill>
                <a:latin typeface="Monterchi Sans Bold"/>
                <a:ea typeface="Monterchi Sans Bold"/>
                <a:cs typeface="Monterchi Sans Bold"/>
                <a:sym typeface="Monterchi Sans Bold"/>
              </a:rPr>
              <a:t>Formulaire pour l'ajout d'un nouveau propriétaire dans le système. Permet de saisir les informations personnelles et de contact du propriétaire, avec validation des données et retour d'information visuel.</a:t>
            </a:r>
          </a:p>
        </p:txBody>
      </p:sp>
      <p:sp>
        <p:nvSpPr>
          <p:cNvPr name="TextBox 25" id="25"/>
          <p:cNvSpPr txBox="true"/>
          <p:nvPr/>
        </p:nvSpPr>
        <p:spPr>
          <a:xfrm rot="0">
            <a:off x="12110540" y="6391537"/>
            <a:ext cx="3411280" cy="838864"/>
          </a:xfrm>
          <a:prstGeom prst="rect">
            <a:avLst/>
          </a:prstGeom>
        </p:spPr>
        <p:txBody>
          <a:bodyPr anchor="t" rtlCol="false" tIns="0" lIns="0" bIns="0" rIns="0">
            <a:spAutoFit/>
          </a:bodyPr>
          <a:lstStyle/>
          <a:p>
            <a:pPr algn="ctr">
              <a:lnSpc>
                <a:spcPts val="3163"/>
              </a:lnSpc>
            </a:pPr>
            <a:r>
              <a:rPr lang="en-US" sz="3227" b="true">
                <a:solidFill>
                  <a:srgbClr val="F3F1DB"/>
                </a:solidFill>
                <a:latin typeface="Obra Letra Bold"/>
                <a:ea typeface="Obra Letra Bold"/>
                <a:cs typeface="Obra Letra Bold"/>
                <a:sym typeface="Obra Letra Bold"/>
              </a:rPr>
              <a:t>Écran de liste des vétérinaires</a:t>
            </a:r>
          </a:p>
        </p:txBody>
      </p:sp>
      <p:sp>
        <p:nvSpPr>
          <p:cNvPr name="TextBox 26" id="26"/>
          <p:cNvSpPr txBox="true"/>
          <p:nvPr/>
        </p:nvSpPr>
        <p:spPr>
          <a:xfrm rot="0">
            <a:off x="12059422" y="7441274"/>
            <a:ext cx="3373813" cy="1658278"/>
          </a:xfrm>
          <a:prstGeom prst="rect">
            <a:avLst/>
          </a:prstGeom>
        </p:spPr>
        <p:txBody>
          <a:bodyPr anchor="t" rtlCol="false" tIns="0" lIns="0" bIns="0" rIns="0">
            <a:spAutoFit/>
          </a:bodyPr>
          <a:lstStyle/>
          <a:p>
            <a:pPr algn="ctr">
              <a:lnSpc>
                <a:spcPts val="2179"/>
              </a:lnSpc>
            </a:pPr>
            <a:r>
              <a:rPr lang="en-US" sz="2055" b="true">
                <a:solidFill>
                  <a:srgbClr val="F3F1DB"/>
                </a:solidFill>
                <a:latin typeface="Monterchi Sans Bold"/>
                <a:ea typeface="Monterchi Sans Bold"/>
                <a:cs typeface="Monterchi Sans Bold"/>
                <a:sym typeface="Monterchi Sans Bold"/>
              </a:rPr>
              <a:t>Affiche la liste des vétérinaires disponibles dans la clinique. Permet de afficher les informations sur chaque vétérinaire et de les assigner à une visite médicale pour un animal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10689152">
            <a:off x="3043580" y="411871"/>
            <a:ext cx="13654553" cy="21642663"/>
          </a:xfrm>
          <a:custGeom>
            <a:avLst/>
            <a:gdLst/>
            <a:ahLst/>
            <a:cxnLst/>
            <a:rect r="r" b="b" t="t" l="l"/>
            <a:pathLst>
              <a:path h="21642663" w="13654553">
                <a:moveTo>
                  <a:pt x="0" y="0"/>
                </a:moveTo>
                <a:lnTo>
                  <a:pt x="13654552" y="0"/>
                </a:lnTo>
                <a:lnTo>
                  <a:pt x="13654552" y="21642663"/>
                </a:lnTo>
                <a:lnTo>
                  <a:pt x="0" y="21642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554799" y="3199534"/>
            <a:ext cx="12632113" cy="1506674"/>
          </a:xfrm>
          <a:prstGeom prst="rect">
            <a:avLst/>
          </a:prstGeom>
        </p:spPr>
        <p:txBody>
          <a:bodyPr anchor="t" rtlCol="false" tIns="0" lIns="0" bIns="0" rIns="0">
            <a:spAutoFit/>
          </a:bodyPr>
          <a:lstStyle/>
          <a:p>
            <a:pPr algn="ctr">
              <a:lnSpc>
                <a:spcPts val="11076"/>
              </a:lnSpc>
            </a:pPr>
            <a:r>
              <a:rPr lang="en-US" sz="11302" b="true">
                <a:solidFill>
                  <a:srgbClr val="493423"/>
                </a:solidFill>
                <a:latin typeface="Obra Letra Bold"/>
                <a:ea typeface="Obra Letra Bold"/>
                <a:cs typeface="Obra Letra Bold"/>
                <a:sym typeface="Obra Letra Bold"/>
              </a:rPr>
              <a:t>Conclusion</a:t>
            </a:r>
          </a:p>
        </p:txBody>
      </p:sp>
      <p:sp>
        <p:nvSpPr>
          <p:cNvPr name="TextBox 9" id="9"/>
          <p:cNvSpPr txBox="true"/>
          <p:nvPr/>
        </p:nvSpPr>
        <p:spPr>
          <a:xfrm rot="0">
            <a:off x="5447777" y="4696683"/>
            <a:ext cx="8846157" cy="5476098"/>
          </a:xfrm>
          <a:prstGeom prst="rect">
            <a:avLst/>
          </a:prstGeom>
        </p:spPr>
        <p:txBody>
          <a:bodyPr anchor="t" rtlCol="false" tIns="0" lIns="0" bIns="0" rIns="0">
            <a:spAutoFit/>
          </a:bodyPr>
          <a:lstStyle/>
          <a:p>
            <a:pPr algn="ctr">
              <a:lnSpc>
                <a:spcPts val="4839"/>
              </a:lnSpc>
            </a:pPr>
            <a:r>
              <a:rPr lang="en-US" sz="3902" b="true">
                <a:solidFill>
                  <a:srgbClr val="4A2D0A"/>
                </a:solidFill>
                <a:latin typeface="Monterchi Sans Bold"/>
                <a:ea typeface="Monterchi Sans Bold"/>
                <a:cs typeface="Monterchi Sans Bold"/>
                <a:sym typeface="Monterchi Sans Bold"/>
              </a:rPr>
              <a:t>Le projet Pawly a permis de concevoir une application de gestion de clinique vétérinaire complète, intuitive et performante. Grâce à une architecture bien structurée (MVC) et à une interface conviviale, l'application répond efficacement aux besoins des utilisateurs. Ce projet pose les bases d'une solution fiable et évolutive pour la digitalisation des services vétérinaires.</a:t>
            </a:r>
          </a:p>
        </p:txBody>
      </p:sp>
      <p:sp>
        <p:nvSpPr>
          <p:cNvPr name="Freeform 10" id="10"/>
          <p:cNvSpPr/>
          <p:nvPr/>
        </p:nvSpPr>
        <p:spPr>
          <a:xfrm flipH="false" flipV="false" rot="0">
            <a:off x="-914638" y="5059349"/>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grpSp>
        <p:nvGrpSpPr>
          <p:cNvPr name="Group 11" id="11"/>
          <p:cNvGrpSpPr/>
          <p:nvPr/>
        </p:nvGrpSpPr>
        <p:grpSpPr>
          <a:xfrm rot="-10622443">
            <a:off x="13684353" y="2283021"/>
            <a:ext cx="3674935" cy="3598063"/>
            <a:chOff x="0" y="0"/>
            <a:chExt cx="4899913" cy="4797417"/>
          </a:xfrm>
        </p:grpSpPr>
        <p:sp>
          <p:nvSpPr>
            <p:cNvPr name="Freeform 12" id="12"/>
            <p:cNvSpPr/>
            <p:nvPr/>
          </p:nvSpPr>
          <p:spPr>
            <a:xfrm flipH="false" flipV="false" rot="-3636955">
              <a:off x="737302" y="551435"/>
              <a:ext cx="3425310" cy="3694548"/>
            </a:xfrm>
            <a:custGeom>
              <a:avLst/>
              <a:gdLst/>
              <a:ahLst/>
              <a:cxnLst/>
              <a:rect r="r" b="b" t="t" l="l"/>
              <a:pathLst>
                <a:path h="3694548" w="3425310">
                  <a:moveTo>
                    <a:pt x="0" y="0"/>
                  </a:moveTo>
                  <a:lnTo>
                    <a:pt x="3425310" y="0"/>
                  </a:lnTo>
                  <a:lnTo>
                    <a:pt x="3425310" y="3694548"/>
                  </a:lnTo>
                  <a:lnTo>
                    <a:pt x="0" y="3694548"/>
                  </a:lnTo>
                  <a:lnTo>
                    <a:pt x="0" y="0"/>
                  </a:lnTo>
                  <a:close/>
                </a:path>
              </a:pathLst>
            </a:custGeom>
            <a:blipFill>
              <a:blip r:embed="rId7"/>
              <a:stretch>
                <a:fillRect l="0" t="0" r="0" b="0"/>
              </a:stretch>
            </a:blipFill>
          </p:spPr>
        </p:sp>
        <p:sp>
          <p:nvSpPr>
            <p:cNvPr name="Freeform 13" id="13"/>
            <p:cNvSpPr/>
            <p:nvPr/>
          </p:nvSpPr>
          <p:spPr>
            <a:xfrm flipH="false" flipV="false" rot="0">
              <a:off x="1017380" y="1211415"/>
              <a:ext cx="2508436" cy="2517878"/>
            </a:xfrm>
            <a:custGeom>
              <a:avLst/>
              <a:gdLst/>
              <a:ahLst/>
              <a:cxnLst/>
              <a:rect r="r" b="b" t="t" l="l"/>
              <a:pathLst>
                <a:path h="2517878" w="2508436">
                  <a:moveTo>
                    <a:pt x="0" y="0"/>
                  </a:moveTo>
                  <a:lnTo>
                    <a:pt x="2508436" y="0"/>
                  </a:lnTo>
                  <a:lnTo>
                    <a:pt x="2508436" y="2517879"/>
                  </a:lnTo>
                  <a:lnTo>
                    <a:pt x="0" y="25178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424516" y="1844752"/>
              <a:ext cx="2930482" cy="1468904"/>
            </a:xfrm>
            <a:custGeom>
              <a:avLst/>
              <a:gdLst/>
              <a:ahLst/>
              <a:cxnLst/>
              <a:rect r="r" b="b" t="t" l="l"/>
              <a:pathLst>
                <a:path h="1468904" w="2930482">
                  <a:moveTo>
                    <a:pt x="0" y="0"/>
                  </a:moveTo>
                  <a:lnTo>
                    <a:pt x="2930482" y="0"/>
                  </a:lnTo>
                  <a:lnTo>
                    <a:pt x="2930482" y="1468905"/>
                  </a:lnTo>
                  <a:lnTo>
                    <a:pt x="0" y="14689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5" id="15"/>
          <p:cNvSpPr/>
          <p:nvPr/>
        </p:nvSpPr>
        <p:spPr>
          <a:xfrm flipH="false" flipV="false" rot="0">
            <a:off x="-5336133" y="542547"/>
            <a:ext cx="8842990" cy="3296024"/>
          </a:xfrm>
          <a:custGeom>
            <a:avLst/>
            <a:gdLst/>
            <a:ahLst/>
            <a:cxnLst/>
            <a:rect r="r" b="b" t="t" l="l"/>
            <a:pathLst>
              <a:path h="3296024" w="8842990">
                <a:moveTo>
                  <a:pt x="0" y="0"/>
                </a:moveTo>
                <a:lnTo>
                  <a:pt x="8842990" y="0"/>
                </a:lnTo>
                <a:lnTo>
                  <a:pt x="8842990" y="3296024"/>
                </a:lnTo>
                <a:lnTo>
                  <a:pt x="0" y="32960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0" y="952016"/>
            <a:ext cx="2956108" cy="201891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07</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54468" y="599614"/>
            <a:ext cx="12519703" cy="9378395"/>
          </a:xfrm>
          <a:custGeom>
            <a:avLst/>
            <a:gdLst/>
            <a:ahLst/>
            <a:cxnLst/>
            <a:rect r="r" b="b" t="t" l="l"/>
            <a:pathLst>
              <a:path h="9378395" w="12519703">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0">
            <a:off x="-995610" y="6033532"/>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0" id="10"/>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1" id="11"/>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2" id="12"/>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grpSp>
        <p:nvGrpSpPr>
          <p:cNvPr name="Group 13" id="13"/>
          <p:cNvGrpSpPr/>
          <p:nvPr/>
        </p:nvGrpSpPr>
        <p:grpSpPr>
          <a:xfrm rot="0">
            <a:off x="1931042" y="1738829"/>
            <a:ext cx="2926652" cy="2865432"/>
            <a:chOff x="0" y="0"/>
            <a:chExt cx="3902202" cy="3820576"/>
          </a:xfrm>
        </p:grpSpPr>
        <p:sp>
          <p:nvSpPr>
            <p:cNvPr name="Freeform 14" id="14"/>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9"/>
              <a:stretch>
                <a:fillRect l="0" t="0" r="0" b="0"/>
              </a:stretch>
            </a:blipFill>
          </p:spPr>
        </p:sp>
        <p:sp>
          <p:nvSpPr>
            <p:cNvPr name="Freeform 15" id="15"/>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7" id="17"/>
          <p:cNvSpPr/>
          <p:nvPr/>
        </p:nvSpPr>
        <p:spPr>
          <a:xfrm flipH="true" flipV="false" rot="-9606859">
            <a:off x="14603174" y="-3589427"/>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6"/>
            <a:stretch>
              <a:fillRect l="0" t="0" r="0" b="0"/>
            </a:stretch>
          </a:blipFill>
        </p:spPr>
      </p:sp>
      <p:sp>
        <p:nvSpPr>
          <p:cNvPr name="TextBox 18" id="18"/>
          <p:cNvSpPr txBox="true"/>
          <p:nvPr/>
        </p:nvSpPr>
        <p:spPr>
          <a:xfrm rot="0">
            <a:off x="3159918" y="1872179"/>
            <a:ext cx="11968164" cy="1977199"/>
          </a:xfrm>
          <a:prstGeom prst="rect">
            <a:avLst/>
          </a:prstGeom>
        </p:spPr>
        <p:txBody>
          <a:bodyPr anchor="t" rtlCol="false" tIns="0" lIns="0" bIns="0" rIns="0">
            <a:spAutoFit/>
          </a:bodyPr>
          <a:lstStyle/>
          <a:p>
            <a:pPr algn="ctr">
              <a:lnSpc>
                <a:spcPts val="7410"/>
              </a:lnSpc>
            </a:pPr>
            <a:r>
              <a:rPr lang="en-US" sz="7561" b="true">
                <a:solidFill>
                  <a:srgbClr val="4A2D0A"/>
                </a:solidFill>
                <a:latin typeface="Obra Letra Bold"/>
                <a:ea typeface="Obra Letra Bold"/>
                <a:cs typeface="Obra Letra Bold"/>
                <a:sym typeface="Obra Letra Bold"/>
              </a:rPr>
              <a:t>Améliorations futures (Perspectives)</a:t>
            </a:r>
          </a:p>
        </p:txBody>
      </p:sp>
      <p:sp>
        <p:nvSpPr>
          <p:cNvPr name="Freeform 19" id="19"/>
          <p:cNvSpPr/>
          <p:nvPr/>
        </p:nvSpPr>
        <p:spPr>
          <a:xfrm flipH="false" flipV="true" rot="-10800000">
            <a:off x="5206484" y="3838887"/>
            <a:ext cx="2625895" cy="558600"/>
          </a:xfrm>
          <a:custGeom>
            <a:avLst/>
            <a:gdLst/>
            <a:ahLst/>
            <a:cxnLst/>
            <a:rect r="r" b="b" t="t" l="l"/>
            <a:pathLst>
              <a:path h="558600" w="2625895">
                <a:moveTo>
                  <a:pt x="0" y="558599"/>
                </a:moveTo>
                <a:lnTo>
                  <a:pt x="2625895" y="558599"/>
                </a:lnTo>
                <a:lnTo>
                  <a:pt x="2625895" y="0"/>
                </a:lnTo>
                <a:lnTo>
                  <a:pt x="0" y="0"/>
                </a:lnTo>
                <a:lnTo>
                  <a:pt x="0" y="558599"/>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5400000">
            <a:off x="8625941" y="3748545"/>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16">
              <a:extLst>
                <a:ext uri="{96DAC541-7B7A-43D3-8B79-37D633B846F1}">
                  <asvg:svgBlip xmlns:asvg="http://schemas.microsoft.com/office/drawing/2016/SVG/main" r:embed="rId17"/>
                </a:ext>
              </a:extLst>
            </a:blip>
            <a:stretch>
              <a:fillRect l="-101042" t="-84932" r="0" b="-11017"/>
            </a:stretch>
          </a:blipFill>
        </p:spPr>
      </p:sp>
      <p:sp>
        <p:nvSpPr>
          <p:cNvPr name="Freeform 21" id="21"/>
          <p:cNvSpPr/>
          <p:nvPr/>
        </p:nvSpPr>
        <p:spPr>
          <a:xfrm flipH="false" flipV="false" rot="0">
            <a:off x="10372693" y="3838887"/>
            <a:ext cx="2608815" cy="554966"/>
          </a:xfrm>
          <a:custGeom>
            <a:avLst/>
            <a:gdLst/>
            <a:ahLst/>
            <a:cxnLst/>
            <a:rect r="r" b="b" t="t" l="l"/>
            <a:pathLst>
              <a:path h="554966" w="2608815">
                <a:moveTo>
                  <a:pt x="0" y="0"/>
                </a:moveTo>
                <a:lnTo>
                  <a:pt x="2608814" y="0"/>
                </a:lnTo>
                <a:lnTo>
                  <a:pt x="2608814" y="554966"/>
                </a:lnTo>
                <a:lnTo>
                  <a:pt x="0" y="55496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2" id="22"/>
          <p:cNvSpPr txBox="true"/>
          <p:nvPr/>
        </p:nvSpPr>
        <p:spPr>
          <a:xfrm rot="0">
            <a:off x="4857693" y="4604261"/>
            <a:ext cx="9252942" cy="4206130"/>
          </a:xfrm>
          <a:prstGeom prst="rect">
            <a:avLst/>
          </a:prstGeom>
        </p:spPr>
        <p:txBody>
          <a:bodyPr anchor="t" rtlCol="false" tIns="0" lIns="0" bIns="0" rIns="0">
            <a:spAutoFit/>
          </a:bodyPr>
          <a:lstStyle/>
          <a:p>
            <a:pPr algn="l" marL="648345" indent="-324172" lvl="1">
              <a:lnSpc>
                <a:spcPts val="3723"/>
              </a:lnSpc>
              <a:buFont typeface="Arial"/>
              <a:buChar char="•"/>
            </a:pPr>
            <a:r>
              <a:rPr lang="en-US" b="true" sz="3002">
                <a:solidFill>
                  <a:srgbClr val="4A2D0A"/>
                </a:solidFill>
                <a:latin typeface="Monterchi Sans Bold"/>
                <a:ea typeface="Monterchi Sans Bold"/>
                <a:cs typeface="Monterchi Sans Bold"/>
                <a:sym typeface="Monterchi Sans Bold"/>
              </a:rPr>
              <a:t> Module de rendez-vous avec calendrier intégré.</a:t>
            </a:r>
          </a:p>
          <a:p>
            <a:pPr algn="l" marL="648345" indent="-324172" lvl="1">
              <a:lnSpc>
                <a:spcPts val="3723"/>
              </a:lnSpc>
              <a:buFont typeface="Arial"/>
              <a:buChar char="•"/>
            </a:pPr>
            <a:r>
              <a:rPr lang="en-US" b="true" sz="3002">
                <a:solidFill>
                  <a:srgbClr val="4A2D0A"/>
                </a:solidFill>
                <a:latin typeface="Monterchi Sans Bold"/>
                <a:ea typeface="Monterchi Sans Bold"/>
                <a:cs typeface="Monterchi Sans Bold"/>
                <a:sym typeface="Monterchi Sans Bold"/>
              </a:rPr>
              <a:t> </a:t>
            </a:r>
            <a:r>
              <a:rPr lang="en-US" b="true" sz="3002">
                <a:solidFill>
                  <a:srgbClr val="4A2D0A"/>
                </a:solidFill>
                <a:latin typeface="Monterchi Sans Bold"/>
                <a:ea typeface="Monterchi Sans Bold"/>
                <a:cs typeface="Monterchi Sans Bold"/>
                <a:sym typeface="Monterchi Sans Bold"/>
              </a:rPr>
              <a:t>Système de facturation pour les consultations et traitements.</a:t>
            </a:r>
          </a:p>
          <a:p>
            <a:pPr algn="l" marL="648345" indent="-324172" lvl="1">
              <a:lnSpc>
                <a:spcPts val="3723"/>
              </a:lnSpc>
              <a:buFont typeface="Arial"/>
              <a:buChar char="•"/>
            </a:pPr>
            <a:r>
              <a:rPr lang="en-US" b="true" sz="3002">
                <a:solidFill>
                  <a:srgbClr val="4A2D0A"/>
                </a:solidFill>
                <a:latin typeface="Monterchi Sans Bold"/>
                <a:ea typeface="Monterchi Sans Bold"/>
                <a:cs typeface="Monterchi Sans Bold"/>
                <a:sym typeface="Monterchi Sans Bold"/>
              </a:rPr>
              <a:t> </a:t>
            </a:r>
            <a:r>
              <a:rPr lang="en-US" b="true" sz="3002">
                <a:solidFill>
                  <a:srgbClr val="4A2D0A"/>
                </a:solidFill>
                <a:latin typeface="Monterchi Sans Bold"/>
                <a:ea typeface="Monterchi Sans Bold"/>
                <a:cs typeface="Monterchi Sans Bold"/>
                <a:sym typeface="Monterchi Sans Bold"/>
              </a:rPr>
              <a:t>Développement d’une application mobile (Android/iOS) pour les vétérinaires en déplacement.</a:t>
            </a:r>
          </a:p>
          <a:p>
            <a:pPr algn="l" marL="648345" indent="-324172" lvl="1">
              <a:lnSpc>
                <a:spcPts val="3723"/>
              </a:lnSpc>
              <a:buFont typeface="Arial"/>
              <a:buChar char="•"/>
            </a:pPr>
            <a:r>
              <a:rPr lang="en-US" b="true" sz="3002">
                <a:solidFill>
                  <a:srgbClr val="4A2D0A"/>
                </a:solidFill>
                <a:latin typeface="Monterchi Sans Bold"/>
                <a:ea typeface="Monterchi Sans Bold"/>
                <a:cs typeface="Monterchi Sans Bold"/>
                <a:sym typeface="Monterchi Sans Bold"/>
              </a:rPr>
              <a:t> </a:t>
            </a:r>
            <a:r>
              <a:rPr lang="en-US" b="true" sz="3002">
                <a:solidFill>
                  <a:srgbClr val="4A2D0A"/>
                </a:solidFill>
                <a:latin typeface="Monterchi Sans Bold"/>
                <a:ea typeface="Monterchi Sans Bold"/>
                <a:cs typeface="Monterchi Sans Bold"/>
                <a:sym typeface="Monterchi Sans Bold"/>
              </a:rPr>
              <a:t>Intégration de la synchronisation cloud pour les sauvegardes automatiques.</a:t>
            </a:r>
          </a:p>
          <a:p>
            <a:pPr algn="l" marL="648345" indent="-324172" lvl="1">
              <a:lnSpc>
                <a:spcPts val="3723"/>
              </a:lnSpc>
              <a:buFont typeface="Arial"/>
              <a:buChar char="•"/>
            </a:pPr>
            <a:r>
              <a:rPr lang="en-US" b="true" sz="3002">
                <a:solidFill>
                  <a:srgbClr val="4A2D0A"/>
                </a:solidFill>
                <a:latin typeface="Monterchi Sans Bold"/>
                <a:ea typeface="Monterchi Sans Bold"/>
                <a:cs typeface="Monterchi Sans Bold"/>
                <a:sym typeface="Monterchi Sans Bold"/>
              </a:rPr>
              <a:t> </a:t>
            </a:r>
            <a:r>
              <a:rPr lang="en-US" b="true" sz="3002">
                <a:solidFill>
                  <a:srgbClr val="4A2D0A"/>
                </a:solidFill>
                <a:latin typeface="Monterchi Sans Bold"/>
                <a:ea typeface="Monterchi Sans Bold"/>
                <a:cs typeface="Monterchi Sans Bold"/>
                <a:sym typeface="Monterchi Sans Bold"/>
              </a:rPr>
              <a:t>Ajout d’un tableau de bord avec statistiques (nombre de visites, animaux suivis, etc.).</a:t>
            </a:r>
          </a:p>
          <a:p>
            <a:pPr algn="l">
              <a:lnSpc>
                <a:spcPts val="3723"/>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54468" y="599614"/>
            <a:ext cx="12519703" cy="9378395"/>
          </a:xfrm>
          <a:custGeom>
            <a:avLst/>
            <a:gdLst/>
            <a:ahLst/>
            <a:cxnLst/>
            <a:rect r="r" b="b" t="t" l="l"/>
            <a:pathLst>
              <a:path h="9378395" w="12519703">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3901450">
            <a:off x="13846173" y="7566319"/>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TextBox 9" id="9"/>
          <p:cNvSpPr txBox="true"/>
          <p:nvPr/>
        </p:nvSpPr>
        <p:spPr>
          <a:xfrm rot="0">
            <a:off x="2904883" y="4003505"/>
            <a:ext cx="12152198" cy="2274824"/>
          </a:xfrm>
          <a:prstGeom prst="rect">
            <a:avLst/>
          </a:prstGeom>
        </p:spPr>
        <p:txBody>
          <a:bodyPr anchor="t" rtlCol="false" tIns="0" lIns="0" bIns="0" rIns="0">
            <a:spAutoFit/>
          </a:bodyPr>
          <a:lstStyle/>
          <a:p>
            <a:pPr algn="ctr">
              <a:lnSpc>
                <a:spcPts val="16758"/>
              </a:lnSpc>
            </a:pPr>
            <a:r>
              <a:rPr lang="en-US" sz="17100" b="true">
                <a:solidFill>
                  <a:srgbClr val="493423"/>
                </a:solidFill>
                <a:latin typeface="Obra Letra Bold"/>
                <a:ea typeface="Obra Letra Bold"/>
                <a:cs typeface="Obra Letra Bold"/>
                <a:sym typeface="Obra Letra Bold"/>
              </a:rPr>
              <a:t>MERCI !</a:t>
            </a:r>
          </a:p>
        </p:txBody>
      </p:sp>
      <p:sp>
        <p:nvSpPr>
          <p:cNvPr name="Freeform 10" id="10"/>
          <p:cNvSpPr/>
          <p:nvPr/>
        </p:nvSpPr>
        <p:spPr>
          <a:xfrm flipH="true" flipV="false" rot="-8555375">
            <a:off x="13952307" y="-2785349"/>
            <a:ext cx="5428145" cy="6401743"/>
          </a:xfrm>
          <a:custGeom>
            <a:avLst/>
            <a:gdLst/>
            <a:ahLst/>
            <a:cxnLst/>
            <a:rect r="r" b="b" t="t" l="l"/>
            <a:pathLst>
              <a:path h="6401743" w="5428145">
                <a:moveTo>
                  <a:pt x="5428144" y="0"/>
                </a:moveTo>
                <a:lnTo>
                  <a:pt x="0" y="0"/>
                </a:lnTo>
                <a:lnTo>
                  <a:pt x="0" y="6401744"/>
                </a:lnTo>
                <a:lnTo>
                  <a:pt x="5428144" y="6401744"/>
                </a:lnTo>
                <a:lnTo>
                  <a:pt x="5428144" y="0"/>
                </a:lnTo>
                <a:close/>
              </a:path>
            </a:pathLst>
          </a:custGeom>
          <a:blipFill>
            <a:blip r:embed="rId7"/>
            <a:stretch>
              <a:fillRect l="0" t="0" r="0" b="0"/>
            </a:stretch>
          </a:blipFill>
        </p:spPr>
      </p:sp>
      <p:sp>
        <p:nvSpPr>
          <p:cNvPr name="Freeform 11" id="11"/>
          <p:cNvSpPr/>
          <p:nvPr/>
        </p:nvSpPr>
        <p:spPr>
          <a:xfrm flipH="false" flipV="false" rot="0">
            <a:off x="10374084" y="1939680"/>
            <a:ext cx="3638549" cy="774019"/>
          </a:xfrm>
          <a:custGeom>
            <a:avLst/>
            <a:gdLst/>
            <a:ahLst/>
            <a:cxnLst/>
            <a:rect r="r" b="b" t="t" l="l"/>
            <a:pathLst>
              <a:path h="774019" w="3638549">
                <a:moveTo>
                  <a:pt x="0" y="0"/>
                </a:moveTo>
                <a:lnTo>
                  <a:pt x="3638550" y="0"/>
                </a:lnTo>
                <a:lnTo>
                  <a:pt x="3638550" y="774018"/>
                </a:lnTo>
                <a:lnTo>
                  <a:pt x="0" y="774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true" rot="-10800000">
            <a:off x="4403048" y="1939680"/>
            <a:ext cx="3638549" cy="774019"/>
          </a:xfrm>
          <a:custGeom>
            <a:avLst/>
            <a:gdLst/>
            <a:ahLst/>
            <a:cxnLst/>
            <a:rect r="r" b="b" t="t" l="l"/>
            <a:pathLst>
              <a:path h="774019" w="3638549">
                <a:moveTo>
                  <a:pt x="0" y="774018"/>
                </a:moveTo>
                <a:lnTo>
                  <a:pt x="3638549" y="774018"/>
                </a:lnTo>
                <a:lnTo>
                  <a:pt x="3638549" y="0"/>
                </a:lnTo>
                <a:lnTo>
                  <a:pt x="0" y="0"/>
                </a:lnTo>
                <a:lnTo>
                  <a:pt x="0" y="77401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1318415">
            <a:off x="-542780" y="6057428"/>
            <a:ext cx="5428145" cy="6401743"/>
          </a:xfrm>
          <a:custGeom>
            <a:avLst/>
            <a:gdLst/>
            <a:ahLst/>
            <a:cxnLst/>
            <a:rect r="r" b="b" t="t" l="l"/>
            <a:pathLst>
              <a:path h="6401743" w="5428145">
                <a:moveTo>
                  <a:pt x="5428145" y="0"/>
                </a:moveTo>
                <a:lnTo>
                  <a:pt x="0" y="0"/>
                </a:lnTo>
                <a:lnTo>
                  <a:pt x="0" y="6401744"/>
                </a:lnTo>
                <a:lnTo>
                  <a:pt x="5428145" y="6401744"/>
                </a:lnTo>
                <a:lnTo>
                  <a:pt x="5428145" y="0"/>
                </a:lnTo>
                <a:close/>
              </a:path>
            </a:pathLst>
          </a:custGeom>
          <a:blipFill>
            <a:blip r:embed="rId7"/>
            <a:stretch>
              <a:fillRect l="0" t="0" r="0" b="0"/>
            </a:stretch>
          </a:blipFill>
        </p:spPr>
      </p:sp>
      <p:sp>
        <p:nvSpPr>
          <p:cNvPr name="Freeform 14" id="14"/>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5" id="15"/>
          <p:cNvSpPr/>
          <p:nvPr/>
        </p:nvSpPr>
        <p:spPr>
          <a:xfrm flipH="false" flipV="false" rot="-7467844">
            <a:off x="1911345" y="354652"/>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Freeform 16" id="16"/>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7" id="17"/>
          <p:cNvSpPr/>
          <p:nvPr/>
        </p:nvSpPr>
        <p:spPr>
          <a:xfrm flipH="false" flipV="false" rot="0">
            <a:off x="1028700" y="3151912"/>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8" id="18"/>
          <p:cNvSpPr/>
          <p:nvPr/>
        </p:nvSpPr>
        <p:spPr>
          <a:xfrm flipH="false" flipV="false" rot="0">
            <a:off x="1654792" y="4467875"/>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10664829">
            <a:off x="1745320" y="-119511"/>
            <a:ext cx="13654553" cy="21642663"/>
          </a:xfrm>
          <a:custGeom>
            <a:avLst/>
            <a:gdLst/>
            <a:ahLst/>
            <a:cxnLst/>
            <a:rect r="r" b="b" t="t" l="l"/>
            <a:pathLst>
              <a:path h="21642663" w="13654553">
                <a:moveTo>
                  <a:pt x="0" y="0"/>
                </a:moveTo>
                <a:lnTo>
                  <a:pt x="13654553" y="0"/>
                </a:lnTo>
                <a:lnTo>
                  <a:pt x="13654553" y="21642662"/>
                </a:lnTo>
                <a:lnTo>
                  <a:pt x="0" y="216426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058271" y="2592937"/>
            <a:ext cx="11536704" cy="1965545"/>
          </a:xfrm>
          <a:prstGeom prst="rect">
            <a:avLst/>
          </a:prstGeom>
        </p:spPr>
        <p:txBody>
          <a:bodyPr anchor="t" rtlCol="false" tIns="0" lIns="0" bIns="0" rIns="0">
            <a:spAutoFit/>
          </a:bodyPr>
          <a:lstStyle/>
          <a:p>
            <a:pPr algn="ctr">
              <a:lnSpc>
                <a:spcPts val="14409"/>
              </a:lnSpc>
            </a:pPr>
            <a:r>
              <a:rPr lang="en-US" sz="14703" b="true">
                <a:solidFill>
                  <a:srgbClr val="493423"/>
                </a:solidFill>
                <a:latin typeface="Obra Letra Bold"/>
                <a:ea typeface="Obra Letra Bold"/>
                <a:cs typeface="Obra Letra Bold"/>
                <a:sym typeface="Obra Letra Bold"/>
              </a:rPr>
              <a:t>Sommaire</a:t>
            </a:r>
          </a:p>
        </p:txBody>
      </p:sp>
      <p:sp>
        <p:nvSpPr>
          <p:cNvPr name="TextBox 9" id="9"/>
          <p:cNvSpPr txBox="true"/>
          <p:nvPr/>
        </p:nvSpPr>
        <p:spPr>
          <a:xfrm rot="0">
            <a:off x="6565169" y="4510857"/>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Introduction</a:t>
            </a:r>
          </a:p>
        </p:txBody>
      </p:sp>
      <p:sp>
        <p:nvSpPr>
          <p:cNvPr name="Freeform 10" id="10"/>
          <p:cNvSpPr/>
          <p:nvPr/>
        </p:nvSpPr>
        <p:spPr>
          <a:xfrm flipH="false" flipV="false" rot="0">
            <a:off x="-914638" y="5059349"/>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grpSp>
        <p:nvGrpSpPr>
          <p:cNvPr name="Group 11" id="11"/>
          <p:cNvGrpSpPr/>
          <p:nvPr/>
        </p:nvGrpSpPr>
        <p:grpSpPr>
          <a:xfrm rot="10284092">
            <a:off x="12816502" y="2639955"/>
            <a:ext cx="3556947" cy="3482543"/>
            <a:chOff x="0" y="0"/>
            <a:chExt cx="4742596" cy="4643390"/>
          </a:xfrm>
        </p:grpSpPr>
        <p:sp>
          <p:nvSpPr>
            <p:cNvPr name="Freeform 12" id="12"/>
            <p:cNvSpPr/>
            <p:nvPr/>
          </p:nvSpPr>
          <p:spPr>
            <a:xfrm flipH="false" flipV="false" rot="-3636955">
              <a:off x="713630" y="533730"/>
              <a:ext cx="3315336" cy="3575930"/>
            </a:xfrm>
            <a:custGeom>
              <a:avLst/>
              <a:gdLst/>
              <a:ahLst/>
              <a:cxnLst/>
              <a:rect r="r" b="b" t="t" l="l"/>
              <a:pathLst>
                <a:path h="3575930" w="3315336">
                  <a:moveTo>
                    <a:pt x="0" y="0"/>
                  </a:moveTo>
                  <a:lnTo>
                    <a:pt x="3315336" y="0"/>
                  </a:lnTo>
                  <a:lnTo>
                    <a:pt x="3315336" y="3575930"/>
                  </a:lnTo>
                  <a:lnTo>
                    <a:pt x="0" y="3575930"/>
                  </a:lnTo>
                  <a:lnTo>
                    <a:pt x="0" y="0"/>
                  </a:lnTo>
                  <a:close/>
                </a:path>
              </a:pathLst>
            </a:custGeom>
            <a:blipFill>
              <a:blip r:embed="rId7"/>
              <a:stretch>
                <a:fillRect l="0" t="0" r="0" b="0"/>
              </a:stretch>
            </a:blipFill>
          </p:spPr>
        </p:sp>
        <p:sp>
          <p:nvSpPr>
            <p:cNvPr name="Freeform 13" id="13"/>
            <p:cNvSpPr/>
            <p:nvPr/>
          </p:nvSpPr>
          <p:spPr>
            <a:xfrm flipH="false" flipV="false" rot="0">
              <a:off x="984716" y="1172521"/>
              <a:ext cx="2427900" cy="2437039"/>
            </a:xfrm>
            <a:custGeom>
              <a:avLst/>
              <a:gdLst/>
              <a:ahLst/>
              <a:cxnLst/>
              <a:rect r="r" b="b" t="t" l="l"/>
              <a:pathLst>
                <a:path h="2437039" w="2427900">
                  <a:moveTo>
                    <a:pt x="0" y="0"/>
                  </a:moveTo>
                  <a:lnTo>
                    <a:pt x="2427899" y="0"/>
                  </a:lnTo>
                  <a:lnTo>
                    <a:pt x="2427899" y="2437039"/>
                  </a:lnTo>
                  <a:lnTo>
                    <a:pt x="0" y="24370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410886" y="1785524"/>
              <a:ext cx="2836396" cy="1421743"/>
            </a:xfrm>
            <a:custGeom>
              <a:avLst/>
              <a:gdLst/>
              <a:ahLst/>
              <a:cxnLst/>
              <a:rect r="r" b="b" t="t" l="l"/>
              <a:pathLst>
                <a:path h="1421743" w="2836396">
                  <a:moveTo>
                    <a:pt x="0" y="0"/>
                  </a:moveTo>
                  <a:lnTo>
                    <a:pt x="2836396" y="0"/>
                  </a:lnTo>
                  <a:lnTo>
                    <a:pt x="2836396" y="1421744"/>
                  </a:lnTo>
                  <a:lnTo>
                    <a:pt x="0" y="1421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5" id="15"/>
          <p:cNvSpPr/>
          <p:nvPr/>
        </p:nvSpPr>
        <p:spPr>
          <a:xfrm flipH="false" flipV="false" rot="0">
            <a:off x="16372426" y="6463"/>
            <a:ext cx="1394456" cy="4374763"/>
          </a:xfrm>
          <a:custGeom>
            <a:avLst/>
            <a:gdLst/>
            <a:ahLst/>
            <a:cxnLst/>
            <a:rect r="r" b="b" t="t" l="l"/>
            <a:pathLst>
              <a:path h="4374763" w="1394456">
                <a:moveTo>
                  <a:pt x="0" y="0"/>
                </a:moveTo>
                <a:lnTo>
                  <a:pt x="1394456" y="0"/>
                </a:lnTo>
                <a:lnTo>
                  <a:pt x="1394456" y="4374764"/>
                </a:lnTo>
                <a:lnTo>
                  <a:pt x="0" y="4374764"/>
                </a:lnTo>
                <a:lnTo>
                  <a:pt x="0" y="0"/>
                </a:lnTo>
                <a:close/>
              </a:path>
            </a:pathLst>
          </a:custGeom>
          <a:blipFill>
            <a:blip r:embed="rId12"/>
            <a:stretch>
              <a:fillRect l="0" t="0" r="0" b="0"/>
            </a:stretch>
          </a:blipFill>
        </p:spPr>
      </p:sp>
      <p:sp>
        <p:nvSpPr>
          <p:cNvPr name="TextBox 16" id="16"/>
          <p:cNvSpPr txBox="true"/>
          <p:nvPr/>
        </p:nvSpPr>
        <p:spPr>
          <a:xfrm rot="0">
            <a:off x="4938665" y="4524102"/>
            <a:ext cx="1406165" cy="5165080"/>
          </a:xfrm>
          <a:prstGeom prst="rect">
            <a:avLst/>
          </a:prstGeom>
        </p:spPr>
        <p:txBody>
          <a:bodyPr anchor="t" rtlCol="false" tIns="0" lIns="0" bIns="0" rIns="0">
            <a:spAutoFit/>
          </a:bodyPr>
          <a:lstStyle/>
          <a:p>
            <a:pPr algn="r">
              <a:lnSpc>
                <a:spcPts val="5651"/>
              </a:lnSpc>
            </a:pPr>
            <a:r>
              <a:rPr lang="en-US" sz="6142" b="true">
                <a:solidFill>
                  <a:srgbClr val="493423"/>
                </a:solidFill>
                <a:latin typeface="Obra Letra Bold"/>
                <a:ea typeface="Obra Letra Bold"/>
                <a:cs typeface="Obra Letra Bold"/>
                <a:sym typeface="Obra Letra Bold"/>
              </a:rPr>
              <a:t>01.</a:t>
            </a:r>
          </a:p>
          <a:p>
            <a:pPr algn="r">
              <a:lnSpc>
                <a:spcPts val="5651"/>
              </a:lnSpc>
            </a:pPr>
            <a:r>
              <a:rPr lang="en-US" sz="6142" b="true">
                <a:solidFill>
                  <a:srgbClr val="493423"/>
                </a:solidFill>
                <a:latin typeface="Obra Letra Bold"/>
                <a:ea typeface="Obra Letra Bold"/>
                <a:cs typeface="Obra Letra Bold"/>
                <a:sym typeface="Obra Letra Bold"/>
              </a:rPr>
              <a:t>02.</a:t>
            </a:r>
          </a:p>
          <a:p>
            <a:pPr algn="r">
              <a:lnSpc>
                <a:spcPts val="5651"/>
              </a:lnSpc>
            </a:pPr>
            <a:r>
              <a:rPr lang="en-US" sz="6142" b="true">
                <a:solidFill>
                  <a:srgbClr val="493423"/>
                </a:solidFill>
                <a:latin typeface="Obra Letra Bold"/>
                <a:ea typeface="Obra Letra Bold"/>
                <a:cs typeface="Obra Letra Bold"/>
                <a:sym typeface="Obra Letra Bold"/>
              </a:rPr>
              <a:t>03.</a:t>
            </a:r>
          </a:p>
          <a:p>
            <a:pPr algn="r">
              <a:lnSpc>
                <a:spcPts val="5651"/>
              </a:lnSpc>
            </a:pPr>
            <a:r>
              <a:rPr lang="en-US" sz="6142" b="true">
                <a:solidFill>
                  <a:srgbClr val="493423"/>
                </a:solidFill>
                <a:latin typeface="Obra Letra Bold"/>
                <a:ea typeface="Obra Letra Bold"/>
                <a:cs typeface="Obra Letra Bold"/>
                <a:sym typeface="Obra Letra Bold"/>
              </a:rPr>
              <a:t>04.</a:t>
            </a:r>
          </a:p>
          <a:p>
            <a:pPr algn="r">
              <a:lnSpc>
                <a:spcPts val="5651"/>
              </a:lnSpc>
            </a:pPr>
            <a:r>
              <a:rPr lang="en-US" sz="6142" b="true">
                <a:solidFill>
                  <a:srgbClr val="493423"/>
                </a:solidFill>
                <a:latin typeface="Obra Letra Bold"/>
                <a:ea typeface="Obra Letra Bold"/>
                <a:cs typeface="Obra Letra Bold"/>
                <a:sym typeface="Obra Letra Bold"/>
              </a:rPr>
              <a:t>05.</a:t>
            </a:r>
          </a:p>
          <a:p>
            <a:pPr algn="r">
              <a:lnSpc>
                <a:spcPts val="5651"/>
              </a:lnSpc>
            </a:pPr>
            <a:r>
              <a:rPr lang="en-US" sz="6142" b="true">
                <a:solidFill>
                  <a:srgbClr val="493423"/>
                </a:solidFill>
                <a:latin typeface="Obra Letra Bold"/>
                <a:ea typeface="Obra Letra Bold"/>
                <a:cs typeface="Obra Letra Bold"/>
                <a:sym typeface="Obra Letra Bold"/>
              </a:rPr>
              <a:t>06.</a:t>
            </a:r>
          </a:p>
          <a:p>
            <a:pPr algn="r">
              <a:lnSpc>
                <a:spcPts val="5651"/>
              </a:lnSpc>
            </a:pPr>
            <a:r>
              <a:rPr lang="en-US" sz="6142" b="true">
                <a:solidFill>
                  <a:srgbClr val="493423"/>
                </a:solidFill>
                <a:latin typeface="Obra Letra Bold"/>
                <a:ea typeface="Obra Letra Bold"/>
                <a:cs typeface="Obra Letra Bold"/>
                <a:sym typeface="Obra Letra Bold"/>
              </a:rPr>
              <a:t>07.</a:t>
            </a:r>
          </a:p>
        </p:txBody>
      </p:sp>
      <p:sp>
        <p:nvSpPr>
          <p:cNvPr name="TextBox 17" id="17"/>
          <p:cNvSpPr txBox="true"/>
          <p:nvPr/>
        </p:nvSpPr>
        <p:spPr>
          <a:xfrm rot="0">
            <a:off x="6565169" y="5241187"/>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Objectifs du Projet</a:t>
            </a:r>
          </a:p>
        </p:txBody>
      </p:sp>
      <p:sp>
        <p:nvSpPr>
          <p:cNvPr name="TextBox 18" id="18"/>
          <p:cNvSpPr txBox="true"/>
          <p:nvPr/>
        </p:nvSpPr>
        <p:spPr>
          <a:xfrm rot="0">
            <a:off x="6565169" y="6041638"/>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Architecture du Système</a:t>
            </a:r>
          </a:p>
        </p:txBody>
      </p:sp>
      <p:sp>
        <p:nvSpPr>
          <p:cNvPr name="TextBox 19" id="19"/>
          <p:cNvSpPr txBox="true"/>
          <p:nvPr/>
        </p:nvSpPr>
        <p:spPr>
          <a:xfrm rot="0">
            <a:off x="6565169" y="6771968"/>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Technologies Utilisées</a:t>
            </a:r>
          </a:p>
        </p:txBody>
      </p:sp>
      <p:sp>
        <p:nvSpPr>
          <p:cNvPr name="TextBox 20" id="20"/>
          <p:cNvSpPr txBox="true"/>
          <p:nvPr/>
        </p:nvSpPr>
        <p:spPr>
          <a:xfrm rot="0">
            <a:off x="6565169" y="7431677"/>
            <a:ext cx="6911468"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Fonctionnalités Développées</a:t>
            </a:r>
          </a:p>
        </p:txBody>
      </p:sp>
      <p:sp>
        <p:nvSpPr>
          <p:cNvPr name="TextBox 21" id="21"/>
          <p:cNvSpPr txBox="true"/>
          <p:nvPr/>
        </p:nvSpPr>
        <p:spPr>
          <a:xfrm rot="0">
            <a:off x="6565169" y="8140473"/>
            <a:ext cx="6911468"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Interfaces Utilisateur</a:t>
            </a:r>
          </a:p>
        </p:txBody>
      </p:sp>
      <p:sp>
        <p:nvSpPr>
          <p:cNvPr name="TextBox 22" id="22"/>
          <p:cNvSpPr txBox="true"/>
          <p:nvPr/>
        </p:nvSpPr>
        <p:spPr>
          <a:xfrm rot="0">
            <a:off x="6565169" y="8845510"/>
            <a:ext cx="6911468"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Conclusion et Perspectives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5" id="5"/>
          <p:cNvSpPr/>
          <p:nvPr/>
        </p:nvSpPr>
        <p:spPr>
          <a:xfrm flipH="false" flipV="false" rot="0">
            <a:off x="2836385" y="649745"/>
            <a:ext cx="12355869" cy="9278134"/>
          </a:xfrm>
          <a:custGeom>
            <a:avLst/>
            <a:gdLst/>
            <a:ahLst/>
            <a:cxnLst/>
            <a:rect r="r" b="b" t="t" l="l"/>
            <a:pathLst>
              <a:path h="9278134" w="12355869">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8" id="8"/>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589354" y="3913641"/>
            <a:ext cx="2608815" cy="554966"/>
          </a:xfrm>
          <a:custGeom>
            <a:avLst/>
            <a:gdLst/>
            <a:ahLst/>
            <a:cxnLst/>
            <a:rect r="r" b="b" t="t" l="l"/>
            <a:pathLst>
              <a:path h="554966" w="2608815">
                <a:moveTo>
                  <a:pt x="0" y="0"/>
                </a:moveTo>
                <a:lnTo>
                  <a:pt x="2608815" y="0"/>
                </a:lnTo>
                <a:lnTo>
                  <a:pt x="2608815" y="554966"/>
                </a:lnTo>
                <a:lnTo>
                  <a:pt x="0" y="5549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true" rot="-10800000">
            <a:off x="5816488" y="3913641"/>
            <a:ext cx="2625895" cy="558600"/>
          </a:xfrm>
          <a:custGeom>
            <a:avLst/>
            <a:gdLst/>
            <a:ahLst/>
            <a:cxnLst/>
            <a:rect r="r" b="b" t="t" l="l"/>
            <a:pathLst>
              <a:path h="558600" w="2625895">
                <a:moveTo>
                  <a:pt x="0" y="558600"/>
                </a:moveTo>
                <a:lnTo>
                  <a:pt x="2625896" y="558600"/>
                </a:lnTo>
                <a:lnTo>
                  <a:pt x="2625896" y="0"/>
                </a:lnTo>
                <a:lnTo>
                  <a:pt x="0" y="0"/>
                </a:lnTo>
                <a:lnTo>
                  <a:pt x="0" y="558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314390">
            <a:off x="15982383" y="-1056691"/>
            <a:ext cx="2900762" cy="3009869"/>
          </a:xfrm>
          <a:custGeom>
            <a:avLst/>
            <a:gdLst/>
            <a:ahLst/>
            <a:cxnLst/>
            <a:rect r="r" b="b" t="t" l="l"/>
            <a:pathLst>
              <a:path h="3009869" w="2900762">
                <a:moveTo>
                  <a:pt x="0" y="0"/>
                </a:moveTo>
                <a:lnTo>
                  <a:pt x="2900762" y="0"/>
                </a:lnTo>
                <a:lnTo>
                  <a:pt x="2900762" y="3009869"/>
                </a:lnTo>
                <a:lnTo>
                  <a:pt x="0" y="3009869"/>
                </a:lnTo>
                <a:lnTo>
                  <a:pt x="0" y="0"/>
                </a:lnTo>
                <a:close/>
              </a:path>
            </a:pathLst>
          </a:custGeom>
          <a:blipFill>
            <a:blip r:embed="rId10"/>
            <a:stretch>
              <a:fillRect l="0" t="0" r="0" b="0"/>
            </a:stretch>
          </a:blipFill>
        </p:spPr>
      </p:sp>
      <p:sp>
        <p:nvSpPr>
          <p:cNvPr name="Freeform 12" id="12"/>
          <p:cNvSpPr/>
          <p:nvPr/>
        </p:nvSpPr>
        <p:spPr>
          <a:xfrm flipH="false" flipV="false" rot="10178534">
            <a:off x="-1000343" y="7936686"/>
            <a:ext cx="3535729" cy="3668720"/>
          </a:xfrm>
          <a:custGeom>
            <a:avLst/>
            <a:gdLst/>
            <a:ahLst/>
            <a:cxnLst/>
            <a:rect r="r" b="b" t="t" l="l"/>
            <a:pathLst>
              <a:path h="3668720" w="3535729">
                <a:moveTo>
                  <a:pt x="0" y="0"/>
                </a:moveTo>
                <a:lnTo>
                  <a:pt x="3535729" y="0"/>
                </a:lnTo>
                <a:lnTo>
                  <a:pt x="3535729" y="3668721"/>
                </a:lnTo>
                <a:lnTo>
                  <a:pt x="0" y="3668721"/>
                </a:lnTo>
                <a:lnTo>
                  <a:pt x="0" y="0"/>
                </a:lnTo>
                <a:close/>
              </a:path>
            </a:pathLst>
          </a:custGeom>
          <a:blipFill>
            <a:blip r:embed="rId10"/>
            <a:stretch>
              <a:fillRect l="0" t="0" r="0" b="0"/>
            </a:stretch>
          </a:blipFill>
        </p:spPr>
      </p:sp>
      <p:sp>
        <p:nvSpPr>
          <p:cNvPr name="Freeform 13" id="13"/>
          <p:cNvSpPr/>
          <p:nvPr/>
        </p:nvSpPr>
        <p:spPr>
          <a:xfrm flipH="false" flipV="false" rot="0">
            <a:off x="703325" y="5556929"/>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4" id="14"/>
          <p:cNvSpPr/>
          <p:nvPr/>
        </p:nvSpPr>
        <p:spPr>
          <a:xfrm flipH="false" flipV="false" rot="0">
            <a:off x="1593312" y="6570249"/>
            <a:ext cx="1033001" cy="1078478"/>
          </a:xfrm>
          <a:custGeom>
            <a:avLst/>
            <a:gdLst/>
            <a:ahLst/>
            <a:cxnLst/>
            <a:rect r="r" b="b" t="t" l="l"/>
            <a:pathLst>
              <a:path h="1078478" w="1033001">
                <a:moveTo>
                  <a:pt x="0" y="0"/>
                </a:moveTo>
                <a:lnTo>
                  <a:pt x="1033002" y="0"/>
                </a:lnTo>
                <a:lnTo>
                  <a:pt x="1033002"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5" id="15"/>
          <p:cNvSpPr/>
          <p:nvPr/>
        </p:nvSpPr>
        <p:spPr>
          <a:xfrm flipH="false" flipV="false" rot="0">
            <a:off x="15582779" y="2445233"/>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6" id="16"/>
          <p:cNvSpPr/>
          <p:nvPr/>
        </p:nvSpPr>
        <p:spPr>
          <a:xfrm flipH="false" flipV="false" rot="0">
            <a:off x="15225217" y="3706668"/>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7" id="17"/>
          <p:cNvSpPr/>
          <p:nvPr/>
        </p:nvSpPr>
        <p:spPr>
          <a:xfrm flipH="false" flipV="false" rot="-5400000">
            <a:off x="8660265" y="3898054"/>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13">
              <a:extLst>
                <a:ext uri="{96DAC541-7B7A-43D3-8B79-37D633B846F1}">
                  <asvg:svgBlip xmlns:asvg="http://schemas.microsoft.com/office/drawing/2016/SVG/main" r:embed="rId14"/>
                </a:ext>
              </a:extLst>
            </a:blip>
            <a:stretch>
              <a:fillRect l="-101042" t="-84932" r="0" b="-11017"/>
            </a:stretch>
          </a:blipFill>
        </p:spPr>
      </p:sp>
      <p:sp>
        <p:nvSpPr>
          <p:cNvPr name="Freeform 18" id="18"/>
          <p:cNvSpPr/>
          <p:nvPr/>
        </p:nvSpPr>
        <p:spPr>
          <a:xfrm flipH="false" flipV="false" rot="0">
            <a:off x="15401804" y="6109121"/>
            <a:ext cx="3047503" cy="4114800"/>
          </a:xfrm>
          <a:custGeom>
            <a:avLst/>
            <a:gdLst/>
            <a:ahLst/>
            <a:cxnLst/>
            <a:rect r="r" b="b" t="t" l="l"/>
            <a:pathLst>
              <a:path h="4114800" w="3047503">
                <a:moveTo>
                  <a:pt x="0" y="0"/>
                </a:moveTo>
                <a:lnTo>
                  <a:pt x="3047503" y="0"/>
                </a:lnTo>
                <a:lnTo>
                  <a:pt x="3047503"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3022632" y="2287848"/>
            <a:ext cx="12169622" cy="1625793"/>
          </a:xfrm>
          <a:prstGeom prst="rect">
            <a:avLst/>
          </a:prstGeom>
        </p:spPr>
        <p:txBody>
          <a:bodyPr anchor="t" rtlCol="false" tIns="0" lIns="0" bIns="0" rIns="0">
            <a:spAutoFit/>
          </a:bodyPr>
          <a:lstStyle/>
          <a:p>
            <a:pPr algn="ctr">
              <a:lnSpc>
                <a:spcPts val="11978"/>
              </a:lnSpc>
            </a:pPr>
            <a:r>
              <a:rPr lang="en-US" sz="12222" b="true">
                <a:solidFill>
                  <a:srgbClr val="4A2D0A"/>
                </a:solidFill>
                <a:latin typeface="Obra Letra Bold"/>
                <a:ea typeface="Obra Letra Bold"/>
                <a:cs typeface="Obra Letra Bold"/>
                <a:sym typeface="Obra Letra Bold"/>
              </a:rPr>
              <a:t>Introduction</a:t>
            </a:r>
          </a:p>
        </p:txBody>
      </p:sp>
      <p:sp>
        <p:nvSpPr>
          <p:cNvPr name="TextBox 20" id="20"/>
          <p:cNvSpPr txBox="true"/>
          <p:nvPr/>
        </p:nvSpPr>
        <p:spPr>
          <a:xfrm rot="0">
            <a:off x="5316307" y="4723247"/>
            <a:ext cx="7228442" cy="4083337"/>
          </a:xfrm>
          <a:prstGeom prst="rect">
            <a:avLst/>
          </a:prstGeom>
        </p:spPr>
        <p:txBody>
          <a:bodyPr anchor="t" rtlCol="false" tIns="0" lIns="0" bIns="0" rIns="0">
            <a:spAutoFit/>
          </a:bodyPr>
          <a:lstStyle/>
          <a:p>
            <a:pPr algn="ctr">
              <a:lnSpc>
                <a:spcPts val="4082"/>
              </a:lnSpc>
            </a:pPr>
            <a:r>
              <a:rPr lang="en-US" sz="3292" b="true">
                <a:solidFill>
                  <a:srgbClr val="5E4840"/>
                </a:solidFill>
                <a:latin typeface="Monterchi Sans Bold"/>
                <a:ea typeface="Monterchi Sans Bold"/>
                <a:cs typeface="Monterchi Sans Bold"/>
                <a:sym typeface="Monterchi Sans Bold"/>
              </a:rPr>
              <a:t>Le projet Pawly est une application de gestion de clinique vétérinaire développée pour répondre aux besoins des professionnels du secteur vétérinaire. Dans un contexte où la digitalisation des services de santé animale devient essentielle, Pawly propose une solution complète pour la gestion des dossiers médicaux et du suivi des patients animaux. </a:t>
            </a:r>
          </a:p>
        </p:txBody>
      </p:sp>
      <p:sp>
        <p:nvSpPr>
          <p:cNvPr name="TextBox 21" id="21"/>
          <p:cNvSpPr txBox="true"/>
          <p:nvPr/>
        </p:nvSpPr>
        <p:spPr>
          <a:xfrm rot="0">
            <a:off x="245332" y="1333500"/>
            <a:ext cx="2956108" cy="201256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407217" y="-1106493"/>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161203"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422568" y="1429158"/>
            <a:ext cx="11621629" cy="2961508"/>
          </a:xfrm>
          <a:prstGeom prst="rect">
            <a:avLst/>
          </a:prstGeom>
        </p:spPr>
        <p:txBody>
          <a:bodyPr anchor="t" rtlCol="false" tIns="0" lIns="0" bIns="0" rIns="0">
            <a:spAutoFit/>
          </a:bodyPr>
          <a:lstStyle/>
          <a:p>
            <a:pPr algn="ctr">
              <a:lnSpc>
                <a:spcPts val="11230"/>
              </a:lnSpc>
            </a:pPr>
            <a:r>
              <a:rPr lang="en-US" sz="11459" b="true">
                <a:solidFill>
                  <a:srgbClr val="F3F1DB"/>
                </a:solidFill>
                <a:latin typeface="Obra Letra Bold"/>
                <a:ea typeface="Obra Letra Bold"/>
                <a:cs typeface="Obra Letra Bold"/>
                <a:sym typeface="Obra Letra Bold"/>
              </a:rPr>
              <a:t>Objectifs du Projet</a:t>
            </a:r>
          </a:p>
        </p:txBody>
      </p:sp>
      <p:sp>
        <p:nvSpPr>
          <p:cNvPr name="Freeform 9" id="9"/>
          <p:cNvSpPr/>
          <p:nvPr/>
        </p:nvSpPr>
        <p:spPr>
          <a:xfrm flipH="false" flipV="false" rot="0">
            <a:off x="14278209" y="1677517"/>
            <a:ext cx="1765987" cy="512890"/>
          </a:xfrm>
          <a:custGeom>
            <a:avLst/>
            <a:gdLst/>
            <a:ahLst/>
            <a:cxnLst/>
            <a:rect r="r" b="b" t="t" l="l"/>
            <a:pathLst>
              <a:path h="512890" w="1765987">
                <a:moveTo>
                  <a:pt x="0" y="0"/>
                </a:moveTo>
                <a:lnTo>
                  <a:pt x="1765988" y="0"/>
                </a:lnTo>
                <a:lnTo>
                  <a:pt x="1765988" y="512890"/>
                </a:lnTo>
                <a:lnTo>
                  <a:pt x="0" y="512890"/>
                </a:lnTo>
                <a:lnTo>
                  <a:pt x="0" y="0"/>
                </a:lnTo>
                <a:close/>
              </a:path>
            </a:pathLst>
          </a:custGeom>
          <a:blipFill>
            <a:blip r:embed="rId6">
              <a:extLst>
                <a:ext uri="{96DAC541-7B7A-43D3-8B79-37D633B846F1}">
                  <asvg:svgBlip xmlns:asvg="http://schemas.microsoft.com/office/drawing/2016/SVG/main" r:embed="rId7"/>
                </a:ext>
              </a:extLst>
            </a:blip>
            <a:stretch>
              <a:fillRect l="-36525" t="0" r="0" b="0"/>
            </a:stretch>
          </a:blipFill>
        </p:spPr>
      </p:sp>
      <p:grpSp>
        <p:nvGrpSpPr>
          <p:cNvPr name="Group 10" id="10"/>
          <p:cNvGrpSpPr/>
          <p:nvPr/>
        </p:nvGrpSpPr>
        <p:grpSpPr>
          <a:xfrm rot="10284092">
            <a:off x="13882428" y="6384816"/>
            <a:ext cx="3722271" cy="3644409"/>
            <a:chOff x="0" y="0"/>
            <a:chExt cx="4963028" cy="4859211"/>
          </a:xfrm>
        </p:grpSpPr>
        <p:sp>
          <p:nvSpPr>
            <p:cNvPr name="Freeform 11" id="11"/>
            <p:cNvSpPr/>
            <p:nvPr/>
          </p:nvSpPr>
          <p:spPr>
            <a:xfrm flipH="false" flipV="false" rot="-3636955">
              <a:off x="746799" y="558537"/>
              <a:ext cx="3469430" cy="3742137"/>
            </a:xfrm>
            <a:custGeom>
              <a:avLst/>
              <a:gdLst/>
              <a:ahLst/>
              <a:cxnLst/>
              <a:rect r="r" b="b" t="t" l="l"/>
              <a:pathLst>
                <a:path h="3742137" w="3469430">
                  <a:moveTo>
                    <a:pt x="0" y="0"/>
                  </a:moveTo>
                  <a:lnTo>
                    <a:pt x="3469430" y="0"/>
                  </a:lnTo>
                  <a:lnTo>
                    <a:pt x="3469430" y="3742137"/>
                  </a:lnTo>
                  <a:lnTo>
                    <a:pt x="0" y="3742137"/>
                  </a:lnTo>
                  <a:lnTo>
                    <a:pt x="0" y="0"/>
                  </a:lnTo>
                  <a:close/>
                </a:path>
              </a:pathLst>
            </a:custGeom>
            <a:blipFill>
              <a:blip r:embed="rId8"/>
              <a:stretch>
                <a:fillRect l="0" t="0" r="0" b="0"/>
              </a:stretch>
            </a:blipFill>
          </p:spPr>
        </p:sp>
        <p:sp>
          <p:nvSpPr>
            <p:cNvPr name="Freeform 12" id="12"/>
            <p:cNvSpPr/>
            <p:nvPr/>
          </p:nvSpPr>
          <p:spPr>
            <a:xfrm flipH="false" flipV="false" rot="0">
              <a:off x="1030484" y="1227019"/>
              <a:ext cx="2540747" cy="2550310"/>
            </a:xfrm>
            <a:custGeom>
              <a:avLst/>
              <a:gdLst/>
              <a:ahLst/>
              <a:cxnLst/>
              <a:rect r="r" b="b" t="t" l="l"/>
              <a:pathLst>
                <a:path h="2550310" w="2540747">
                  <a:moveTo>
                    <a:pt x="0" y="0"/>
                  </a:moveTo>
                  <a:lnTo>
                    <a:pt x="2540747" y="0"/>
                  </a:lnTo>
                  <a:lnTo>
                    <a:pt x="2540747" y="2550311"/>
                  </a:lnTo>
                  <a:lnTo>
                    <a:pt x="0" y="25503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429984" y="1868514"/>
              <a:ext cx="2968229" cy="1487825"/>
            </a:xfrm>
            <a:custGeom>
              <a:avLst/>
              <a:gdLst/>
              <a:ahLst/>
              <a:cxnLst/>
              <a:rect r="r" b="b" t="t" l="l"/>
              <a:pathLst>
                <a:path h="1487825" w="2968229">
                  <a:moveTo>
                    <a:pt x="0" y="0"/>
                  </a:moveTo>
                  <a:lnTo>
                    <a:pt x="2968229" y="0"/>
                  </a:lnTo>
                  <a:lnTo>
                    <a:pt x="2968229" y="1487825"/>
                  </a:lnTo>
                  <a:lnTo>
                    <a:pt x="0" y="14878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14" id="14"/>
          <p:cNvSpPr/>
          <p:nvPr/>
        </p:nvSpPr>
        <p:spPr>
          <a:xfrm flipH="true" flipV="false" rot="0">
            <a:off x="4422568" y="1674494"/>
            <a:ext cx="1765987" cy="512890"/>
          </a:xfrm>
          <a:custGeom>
            <a:avLst/>
            <a:gdLst/>
            <a:ahLst/>
            <a:cxnLst/>
            <a:rect r="r" b="b" t="t" l="l"/>
            <a:pathLst>
              <a:path h="512890" w="1765987">
                <a:moveTo>
                  <a:pt x="1765987" y="0"/>
                </a:moveTo>
                <a:lnTo>
                  <a:pt x="0" y="0"/>
                </a:lnTo>
                <a:lnTo>
                  <a:pt x="0" y="512890"/>
                </a:lnTo>
                <a:lnTo>
                  <a:pt x="1765987" y="512890"/>
                </a:lnTo>
                <a:lnTo>
                  <a:pt x="1765987" y="0"/>
                </a:lnTo>
                <a:close/>
              </a:path>
            </a:pathLst>
          </a:custGeom>
          <a:blipFill>
            <a:blip r:embed="rId6">
              <a:extLst>
                <a:ext uri="{96DAC541-7B7A-43D3-8B79-37D633B846F1}">
                  <asvg:svgBlip xmlns:asvg="http://schemas.microsoft.com/office/drawing/2016/SVG/main" r:embed="rId7"/>
                </a:ext>
              </a:extLst>
            </a:blip>
            <a:stretch>
              <a:fillRect l="-36525" t="0" r="0" b="0"/>
            </a:stretch>
          </a:blipFill>
        </p:spPr>
      </p:sp>
      <p:sp>
        <p:nvSpPr>
          <p:cNvPr name="Freeform 15" id="15"/>
          <p:cNvSpPr/>
          <p:nvPr/>
        </p:nvSpPr>
        <p:spPr>
          <a:xfrm flipH="false" flipV="false" rot="0">
            <a:off x="2131645" y="4390667"/>
            <a:ext cx="13015003" cy="4987914"/>
          </a:xfrm>
          <a:custGeom>
            <a:avLst/>
            <a:gdLst/>
            <a:ahLst/>
            <a:cxnLst/>
            <a:rect r="r" b="b" t="t" l="l"/>
            <a:pathLst>
              <a:path h="4987914" w="13015003">
                <a:moveTo>
                  <a:pt x="0" y="0"/>
                </a:moveTo>
                <a:lnTo>
                  <a:pt x="13015003" y="0"/>
                </a:lnTo>
                <a:lnTo>
                  <a:pt x="13015003" y="4987913"/>
                </a:lnTo>
                <a:lnTo>
                  <a:pt x="0" y="4987913"/>
                </a:lnTo>
                <a:lnTo>
                  <a:pt x="0" y="0"/>
                </a:lnTo>
                <a:close/>
              </a:path>
            </a:pathLst>
          </a:custGeom>
          <a:blipFill>
            <a:blip r:embed="rId13"/>
            <a:stretch>
              <a:fillRect l="0" t="0" r="-853" b="0"/>
            </a:stretch>
          </a:blipFill>
        </p:spPr>
      </p:sp>
      <p:sp>
        <p:nvSpPr>
          <p:cNvPr name="Freeform 16" id="16"/>
          <p:cNvSpPr/>
          <p:nvPr/>
        </p:nvSpPr>
        <p:spPr>
          <a:xfrm flipH="false" flipV="false" rot="0">
            <a:off x="15743563" y="0"/>
            <a:ext cx="2413665" cy="2187384"/>
          </a:xfrm>
          <a:custGeom>
            <a:avLst/>
            <a:gdLst/>
            <a:ahLst/>
            <a:cxnLst/>
            <a:rect r="r" b="b" t="t" l="l"/>
            <a:pathLst>
              <a:path h="2187384" w="2413665">
                <a:moveTo>
                  <a:pt x="0" y="0"/>
                </a:moveTo>
                <a:lnTo>
                  <a:pt x="2413665" y="0"/>
                </a:lnTo>
                <a:lnTo>
                  <a:pt x="2413665" y="2187384"/>
                </a:lnTo>
                <a:lnTo>
                  <a:pt x="0" y="2187384"/>
                </a:lnTo>
                <a:lnTo>
                  <a:pt x="0" y="0"/>
                </a:lnTo>
                <a:close/>
              </a:path>
            </a:pathLst>
          </a:custGeom>
          <a:blipFill>
            <a:blip r:embed="rId14"/>
            <a:stretch>
              <a:fillRect l="0" t="0" r="0" b="0"/>
            </a:stretch>
          </a:blipFill>
        </p:spPr>
      </p:sp>
      <p:sp>
        <p:nvSpPr>
          <p:cNvPr name="Freeform 17" id="17"/>
          <p:cNvSpPr/>
          <p:nvPr/>
        </p:nvSpPr>
        <p:spPr>
          <a:xfrm flipH="false" flipV="false" rot="0">
            <a:off x="0" y="5796644"/>
            <a:ext cx="2252117" cy="4490356"/>
          </a:xfrm>
          <a:custGeom>
            <a:avLst/>
            <a:gdLst/>
            <a:ahLst/>
            <a:cxnLst/>
            <a:rect r="r" b="b" t="t" l="l"/>
            <a:pathLst>
              <a:path h="4490356" w="2252117">
                <a:moveTo>
                  <a:pt x="0" y="0"/>
                </a:moveTo>
                <a:lnTo>
                  <a:pt x="2252117" y="0"/>
                </a:lnTo>
                <a:lnTo>
                  <a:pt x="2252117" y="4490356"/>
                </a:lnTo>
                <a:lnTo>
                  <a:pt x="0" y="4490356"/>
                </a:lnTo>
                <a:lnTo>
                  <a:pt x="0" y="0"/>
                </a:lnTo>
                <a:close/>
              </a:path>
            </a:pathLst>
          </a:custGeom>
          <a:blipFill>
            <a:blip r:embed="rId15"/>
            <a:stretch>
              <a:fillRect l="-7115" t="0" r="-7115" b="0"/>
            </a:stretch>
          </a:blipFill>
        </p:spPr>
      </p:sp>
      <p:sp>
        <p:nvSpPr>
          <p:cNvPr name="TextBox 18" id="18"/>
          <p:cNvSpPr txBox="true"/>
          <p:nvPr/>
        </p:nvSpPr>
        <p:spPr>
          <a:xfrm rot="0">
            <a:off x="245332" y="1333500"/>
            <a:ext cx="2956108" cy="201256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02</a:t>
            </a:r>
          </a:p>
        </p:txBody>
      </p:sp>
      <p:sp>
        <p:nvSpPr>
          <p:cNvPr name="TextBox 19" id="19"/>
          <p:cNvSpPr txBox="true"/>
          <p:nvPr/>
        </p:nvSpPr>
        <p:spPr>
          <a:xfrm rot="0">
            <a:off x="2878554" y="4722196"/>
            <a:ext cx="11781398" cy="5332132"/>
          </a:xfrm>
          <a:prstGeom prst="rect">
            <a:avLst/>
          </a:prstGeom>
        </p:spPr>
        <p:txBody>
          <a:bodyPr anchor="t" rtlCol="false" tIns="0" lIns="0" bIns="0" rIns="0">
            <a:spAutoFit/>
          </a:bodyPr>
          <a:lstStyle/>
          <a:p>
            <a:pPr algn="l">
              <a:lnSpc>
                <a:spcPts val="4278"/>
              </a:lnSpc>
            </a:pPr>
            <a:r>
              <a:rPr lang="en-US" sz="3450" b="true">
                <a:solidFill>
                  <a:srgbClr val="4A2D0A"/>
                </a:solidFill>
                <a:latin typeface="Monterchi Sans Bold"/>
                <a:ea typeface="Monterchi Sans Bold"/>
                <a:cs typeface="Monterchi Sans Bold"/>
                <a:sym typeface="Monterchi Sans Bold"/>
              </a:rPr>
              <a:t>L’objectif principal de Pawly est de développer une application desktop</a:t>
            </a:r>
          </a:p>
          <a:p>
            <a:pPr algn="l">
              <a:lnSpc>
                <a:spcPts val="4278"/>
              </a:lnSpc>
            </a:pPr>
            <a:r>
              <a:rPr lang="en-US" sz="3450" b="true">
                <a:solidFill>
                  <a:srgbClr val="4A2D0A"/>
                </a:solidFill>
                <a:latin typeface="Monterchi Sans Bold"/>
                <a:ea typeface="Monterchi Sans Bold"/>
                <a:cs typeface="Monterchi Sans Bold"/>
                <a:sym typeface="Monterchi Sans Bold"/>
              </a:rPr>
              <a:t>intuitive et performante pour la gestion d’une clinique vétérinaire.</a:t>
            </a:r>
          </a:p>
          <a:p>
            <a:pPr algn="l">
              <a:lnSpc>
                <a:spcPts val="4278"/>
              </a:lnSpc>
            </a:pPr>
            <a:r>
              <a:rPr lang="en-US" sz="3450" b="true">
                <a:solidFill>
                  <a:srgbClr val="4A2D0A"/>
                </a:solidFill>
                <a:latin typeface="Monterchi Sans Bold"/>
                <a:ea typeface="Monterchi Sans Bold"/>
                <a:cs typeface="Monterchi Sans Bold"/>
                <a:sym typeface="Monterchi Sans Bold"/>
              </a:rPr>
              <a:t>Objectifs spécifiques :</a:t>
            </a:r>
          </a:p>
          <a:p>
            <a:pPr algn="l" marL="744930" indent="-372465" lvl="1">
              <a:lnSpc>
                <a:spcPts val="4278"/>
              </a:lnSpc>
              <a:buFont typeface="Arial"/>
              <a:buChar char="•"/>
            </a:pPr>
            <a:r>
              <a:rPr lang="en-US" b="true" sz="3450">
                <a:solidFill>
                  <a:srgbClr val="4A2D0A"/>
                </a:solidFill>
                <a:latin typeface="Monterchi Sans Bold"/>
                <a:ea typeface="Monterchi Sans Bold"/>
                <a:cs typeface="Monterchi Sans Bold"/>
                <a:sym typeface="Monterchi Sans Bold"/>
              </a:rPr>
              <a:t>Gérer efficacement les dossiers des propriétaires d’animaux</a:t>
            </a:r>
          </a:p>
          <a:p>
            <a:pPr algn="l" marL="744930" indent="-372465" lvl="1">
              <a:lnSpc>
                <a:spcPts val="4278"/>
              </a:lnSpc>
              <a:buFont typeface="Arial"/>
              <a:buChar char="•"/>
            </a:pPr>
            <a:r>
              <a:rPr lang="en-US" b="true" sz="3450">
                <a:solidFill>
                  <a:srgbClr val="4A2D0A"/>
                </a:solidFill>
                <a:latin typeface="Monterchi Sans Bold"/>
                <a:ea typeface="Monterchi Sans Bold"/>
                <a:cs typeface="Monterchi Sans Bold"/>
                <a:sym typeface="Monterchi Sans Bold"/>
              </a:rPr>
              <a:t>Suivre les dossiers médicaux des animaux de compagnie </a:t>
            </a:r>
          </a:p>
          <a:p>
            <a:pPr algn="l" marL="744930" indent="-372465" lvl="1">
              <a:lnSpc>
                <a:spcPts val="4278"/>
              </a:lnSpc>
              <a:buFont typeface="Arial"/>
              <a:buChar char="•"/>
            </a:pPr>
            <a:r>
              <a:rPr lang="en-US" b="true" sz="3450">
                <a:solidFill>
                  <a:srgbClr val="4A2D0A"/>
                </a:solidFill>
                <a:latin typeface="Monterchi Sans Bold"/>
                <a:ea typeface="Monterchi Sans Bold"/>
                <a:cs typeface="Monterchi Sans Bold"/>
                <a:sym typeface="Monterchi Sans Bold"/>
              </a:rPr>
              <a:t>Planifier et enregistrer les visites médicales</a:t>
            </a:r>
          </a:p>
          <a:p>
            <a:pPr algn="l" marL="744930" indent="-372465" lvl="1">
              <a:lnSpc>
                <a:spcPts val="4278"/>
              </a:lnSpc>
              <a:buFont typeface="Arial"/>
              <a:buChar char="•"/>
            </a:pPr>
            <a:r>
              <a:rPr lang="en-US" b="true" sz="3450">
                <a:solidFill>
                  <a:srgbClr val="4A2D0A"/>
                </a:solidFill>
                <a:latin typeface="Monterchi Sans Bold"/>
                <a:ea typeface="Monterchi Sans Bold"/>
                <a:cs typeface="Monterchi Sans Bold"/>
                <a:sym typeface="Monterchi Sans Bold"/>
              </a:rPr>
              <a:t>Administrer les informations des vétérinaires</a:t>
            </a:r>
          </a:p>
          <a:p>
            <a:pPr algn="l" marL="744930" indent="-372465" lvl="1">
              <a:lnSpc>
                <a:spcPts val="4278"/>
              </a:lnSpc>
              <a:buFont typeface="Arial"/>
              <a:buChar char="•"/>
            </a:pPr>
            <a:r>
              <a:rPr lang="en-US" b="true" sz="3450">
                <a:solidFill>
                  <a:srgbClr val="4A2D0A"/>
                </a:solidFill>
                <a:latin typeface="Monterchi Sans Bold"/>
                <a:ea typeface="Monterchi Sans Bold"/>
                <a:cs typeface="Monterchi Sans Bold"/>
                <a:sym typeface="Monterchi Sans Bold"/>
              </a:rPr>
              <a:t>Améliorer la qualité des soins et le suivi des patients animaux</a:t>
            </a:r>
          </a:p>
          <a:p>
            <a:pPr algn="l">
              <a:lnSpc>
                <a:spcPts val="4278"/>
              </a:lnSpc>
            </a:pPr>
          </a:p>
          <a:p>
            <a:pPr algn="l">
              <a:lnSpc>
                <a:spcPts val="427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82508"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654196"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5222057" y="1668239"/>
            <a:ext cx="9259190" cy="2577669"/>
          </a:xfrm>
          <a:prstGeom prst="rect">
            <a:avLst/>
          </a:prstGeom>
        </p:spPr>
        <p:txBody>
          <a:bodyPr anchor="t" rtlCol="false" tIns="0" lIns="0" bIns="0" rIns="0">
            <a:spAutoFit/>
          </a:bodyPr>
          <a:lstStyle/>
          <a:p>
            <a:pPr algn="ctr">
              <a:lnSpc>
                <a:spcPts val="9719"/>
              </a:lnSpc>
            </a:pPr>
            <a:r>
              <a:rPr lang="en-US" sz="9917" b="true">
                <a:solidFill>
                  <a:srgbClr val="F3F1DB"/>
                </a:solidFill>
                <a:latin typeface="Obra Letra Bold"/>
                <a:ea typeface="Obra Letra Bold"/>
                <a:cs typeface="Obra Letra Bold"/>
                <a:sym typeface="Obra Letra Bold"/>
              </a:rPr>
              <a:t>Architecture du Système</a:t>
            </a:r>
          </a:p>
        </p:txBody>
      </p:sp>
      <p:sp>
        <p:nvSpPr>
          <p:cNvPr name="Freeform 11" id="11"/>
          <p:cNvSpPr/>
          <p:nvPr/>
        </p:nvSpPr>
        <p:spPr>
          <a:xfrm flipH="false" flipV="false" rot="0">
            <a:off x="14264925" y="1827381"/>
            <a:ext cx="1236381" cy="720005"/>
          </a:xfrm>
          <a:custGeom>
            <a:avLst/>
            <a:gdLst/>
            <a:ahLst/>
            <a:cxnLst/>
            <a:rect r="r" b="b" t="t" l="l"/>
            <a:pathLst>
              <a:path h="720005" w="1236381">
                <a:moveTo>
                  <a:pt x="0" y="0"/>
                </a:moveTo>
                <a:lnTo>
                  <a:pt x="1236380" y="0"/>
                </a:lnTo>
                <a:lnTo>
                  <a:pt x="1236380" y="720006"/>
                </a:lnTo>
                <a:lnTo>
                  <a:pt x="0" y="720006"/>
                </a:lnTo>
                <a:lnTo>
                  <a:pt x="0"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TextBox 12" id="12"/>
          <p:cNvSpPr txBox="true"/>
          <p:nvPr/>
        </p:nvSpPr>
        <p:spPr>
          <a:xfrm rot="0">
            <a:off x="2703269" y="4872136"/>
            <a:ext cx="6754476" cy="957176"/>
          </a:xfrm>
          <a:prstGeom prst="rect">
            <a:avLst/>
          </a:prstGeom>
        </p:spPr>
        <p:txBody>
          <a:bodyPr anchor="t" rtlCol="false" tIns="0" lIns="0" bIns="0" rIns="0">
            <a:spAutoFit/>
          </a:bodyPr>
          <a:lstStyle/>
          <a:p>
            <a:pPr algn="ctr">
              <a:lnSpc>
                <a:spcPts val="6900"/>
              </a:lnSpc>
            </a:pPr>
            <a:r>
              <a:rPr lang="en-US" sz="7041" b="true">
                <a:solidFill>
                  <a:srgbClr val="493423"/>
                </a:solidFill>
                <a:latin typeface="Obra Letra Bold"/>
                <a:ea typeface="Obra Letra Bold"/>
                <a:cs typeface="Obra Letra Bold"/>
                <a:sym typeface="Obra Letra Bold"/>
              </a:rPr>
              <a:t> Objectif 1 : </a:t>
            </a:r>
          </a:p>
        </p:txBody>
      </p:sp>
      <p:sp>
        <p:nvSpPr>
          <p:cNvPr name="TextBox 13" id="13"/>
          <p:cNvSpPr txBox="true"/>
          <p:nvPr/>
        </p:nvSpPr>
        <p:spPr>
          <a:xfrm rot="0">
            <a:off x="2980094" y="5867412"/>
            <a:ext cx="5527897" cy="3267994"/>
          </a:xfrm>
          <a:prstGeom prst="rect">
            <a:avLst/>
          </a:prstGeom>
        </p:spPr>
        <p:txBody>
          <a:bodyPr anchor="t" rtlCol="false" tIns="0" lIns="0" bIns="0" rIns="0">
            <a:spAutoFit/>
          </a:bodyPr>
          <a:lstStyle/>
          <a:p>
            <a:pPr algn="l">
              <a:lnSpc>
                <a:spcPts val="2894"/>
              </a:lnSpc>
            </a:pPr>
            <a:r>
              <a:rPr lang="en-US" sz="2730" b="true">
                <a:solidFill>
                  <a:srgbClr val="4A2D0A"/>
                </a:solidFill>
                <a:latin typeface="Monterchi Sans Bold"/>
                <a:ea typeface="Monterchi Sans Bold"/>
                <a:cs typeface="Monterchi Sans Bold"/>
                <a:sym typeface="Monterchi Sans Bold"/>
              </a:rPr>
              <a:t>L’application Pawly est conçue selon une architecture en trois couches :</a:t>
            </a:r>
          </a:p>
          <a:p>
            <a:pPr algn="l" marL="589462" indent="-294731" lvl="1">
              <a:lnSpc>
                <a:spcPts val="2894"/>
              </a:lnSpc>
              <a:buFont typeface="Arial"/>
              <a:buChar char="•"/>
            </a:pPr>
            <a:r>
              <a:rPr lang="en-US" b="true" sz="2730">
                <a:solidFill>
                  <a:srgbClr val="4A2D0A"/>
                </a:solidFill>
                <a:latin typeface="Monterchi Sans Bold"/>
                <a:ea typeface="Monterchi Sans Bold"/>
                <a:cs typeface="Monterchi Sans Bold"/>
                <a:sym typeface="Monterchi Sans Bold"/>
              </a:rPr>
              <a:t>Présentation : interface utilisateur via JavaFX (FXML + CSS)</a:t>
            </a:r>
          </a:p>
          <a:p>
            <a:pPr algn="l" marL="589462" indent="-294731" lvl="1">
              <a:lnSpc>
                <a:spcPts val="2894"/>
              </a:lnSpc>
              <a:buFont typeface="Arial"/>
              <a:buChar char="•"/>
            </a:pPr>
            <a:r>
              <a:rPr lang="en-US" b="true" sz="2730">
                <a:solidFill>
                  <a:srgbClr val="4A2D0A"/>
                </a:solidFill>
                <a:latin typeface="Monterchi Sans Bold"/>
                <a:ea typeface="Monterchi Sans Bold"/>
                <a:cs typeface="Monterchi Sans Bold"/>
                <a:sym typeface="Monterchi Sans Bold"/>
              </a:rPr>
              <a:t>Métier : logique applicative en Java (traitement et contrôle)</a:t>
            </a:r>
          </a:p>
          <a:p>
            <a:pPr algn="l" marL="589462" indent="-294731" lvl="1">
              <a:lnSpc>
                <a:spcPts val="2894"/>
              </a:lnSpc>
              <a:buFont typeface="Arial"/>
              <a:buChar char="•"/>
            </a:pPr>
            <a:r>
              <a:rPr lang="en-US" b="true" sz="2730">
                <a:solidFill>
                  <a:srgbClr val="4A2D0A"/>
                </a:solidFill>
                <a:latin typeface="Monterchi Sans Bold"/>
                <a:ea typeface="Monterchi Sans Bold"/>
                <a:cs typeface="Monterchi Sans Bold"/>
                <a:sym typeface="Monterchi Sans Bold"/>
              </a:rPr>
              <a:t>Données : accès aux fichiers texte et collections mémoire via DAO</a:t>
            </a:r>
          </a:p>
          <a:p>
            <a:pPr algn="ctr">
              <a:lnSpc>
                <a:spcPts val="2894"/>
              </a:lnSpc>
            </a:pPr>
          </a:p>
        </p:txBody>
      </p:sp>
      <p:sp>
        <p:nvSpPr>
          <p:cNvPr name="TextBox 14" id="14"/>
          <p:cNvSpPr txBox="true"/>
          <p:nvPr/>
        </p:nvSpPr>
        <p:spPr>
          <a:xfrm rot="0">
            <a:off x="10460875" y="5867412"/>
            <a:ext cx="5891821" cy="4353371"/>
          </a:xfrm>
          <a:prstGeom prst="rect">
            <a:avLst/>
          </a:prstGeom>
        </p:spPr>
        <p:txBody>
          <a:bodyPr anchor="t" rtlCol="false" tIns="0" lIns="0" bIns="0" rIns="0">
            <a:spAutoFit/>
          </a:bodyPr>
          <a:lstStyle/>
          <a:p>
            <a:pPr algn="l">
              <a:lnSpc>
                <a:spcPts val="2865"/>
              </a:lnSpc>
            </a:pPr>
            <a:r>
              <a:rPr lang="en-US" sz="2703" b="true">
                <a:solidFill>
                  <a:srgbClr val="4A2D0A"/>
                </a:solidFill>
                <a:latin typeface="Monterchi Sans Bold"/>
                <a:ea typeface="Monterchi Sans Bold"/>
                <a:cs typeface="Monterchi Sans Bold"/>
                <a:sym typeface="Monterchi Sans Bold"/>
              </a:rPr>
              <a:t>Le code est structuré pour favoriser la réutilisabilité et la lisibilité :</a:t>
            </a:r>
          </a:p>
          <a:p>
            <a:pPr algn="l" marL="583725" indent="-291863" lvl="1">
              <a:lnSpc>
                <a:spcPts val="2865"/>
              </a:lnSpc>
              <a:buFont typeface="Arial"/>
              <a:buChar char="•"/>
            </a:pPr>
            <a:r>
              <a:rPr lang="en-US" b="true" sz="2703">
                <a:solidFill>
                  <a:srgbClr val="4A2D0A"/>
                </a:solidFill>
                <a:latin typeface="Monterchi Sans Bold"/>
                <a:ea typeface="Monterchi Sans Bold"/>
                <a:cs typeface="Monterchi Sans Bold"/>
                <a:sym typeface="Monterchi Sans Bold"/>
              </a:rPr>
              <a:t> controller/ : gère Les contrôleurs JavaFX pour les interfaces</a:t>
            </a:r>
          </a:p>
          <a:p>
            <a:pPr algn="l" marL="583725" indent="-291863" lvl="1">
              <a:lnSpc>
                <a:spcPts val="2865"/>
              </a:lnSpc>
              <a:buFont typeface="Arial"/>
              <a:buChar char="•"/>
            </a:pPr>
            <a:r>
              <a:rPr lang="en-US" b="true" sz="2703">
                <a:solidFill>
                  <a:srgbClr val="4A2D0A"/>
                </a:solidFill>
                <a:latin typeface="Monterchi Sans Bold"/>
                <a:ea typeface="Monterchi Sans Bold"/>
                <a:cs typeface="Monterchi Sans Bold"/>
                <a:sym typeface="Monterchi Sans Bold"/>
              </a:rPr>
              <a:t> model/ : classes métier (Propriétaire, Animal, Visite,...)</a:t>
            </a:r>
          </a:p>
          <a:p>
            <a:pPr algn="l" marL="583725" indent="-291863" lvl="1">
              <a:lnSpc>
                <a:spcPts val="2865"/>
              </a:lnSpc>
              <a:buFont typeface="Arial"/>
              <a:buChar char="•"/>
            </a:pPr>
            <a:r>
              <a:rPr lang="en-US" b="true" sz="2703">
                <a:solidFill>
                  <a:srgbClr val="4A2D0A"/>
                </a:solidFill>
                <a:latin typeface="Monterchi Sans Bold"/>
                <a:ea typeface="Monterchi Sans Bold"/>
                <a:cs typeface="Monterchi Sans Bold"/>
                <a:sym typeface="Monterchi Sans Bold"/>
              </a:rPr>
              <a:t>dao/ : gestion des fichiers et données</a:t>
            </a:r>
          </a:p>
          <a:p>
            <a:pPr algn="l" marL="583725" indent="-291863" lvl="1">
              <a:lnSpc>
                <a:spcPts val="2865"/>
              </a:lnSpc>
              <a:buFont typeface="Arial"/>
              <a:buChar char="•"/>
            </a:pPr>
            <a:r>
              <a:rPr lang="en-US" b="true" sz="2703">
                <a:solidFill>
                  <a:srgbClr val="4A2D0A"/>
                </a:solidFill>
                <a:latin typeface="Monterchi Sans Bold"/>
                <a:ea typeface="Monterchi Sans Bold"/>
                <a:cs typeface="Monterchi Sans Bold"/>
                <a:sym typeface="Monterchi Sans Bold"/>
              </a:rPr>
              <a:t>view/ : Main.java (point de lancement)</a:t>
            </a:r>
          </a:p>
          <a:p>
            <a:pPr algn="l">
              <a:lnSpc>
                <a:spcPts val="2865"/>
              </a:lnSpc>
            </a:pPr>
          </a:p>
          <a:p>
            <a:pPr algn="r">
              <a:lnSpc>
                <a:spcPts val="2865"/>
              </a:lnSpc>
            </a:pPr>
          </a:p>
          <a:p>
            <a:pPr algn="l">
              <a:lnSpc>
                <a:spcPts val="2865"/>
              </a:lnSpc>
            </a:pPr>
          </a:p>
          <a:p>
            <a:pPr algn="ctr">
              <a:lnSpc>
                <a:spcPts val="2865"/>
              </a:lnSpc>
            </a:pPr>
          </a:p>
        </p:txBody>
      </p:sp>
      <p:sp>
        <p:nvSpPr>
          <p:cNvPr name="TextBox 15" id="15"/>
          <p:cNvSpPr txBox="true"/>
          <p:nvPr/>
        </p:nvSpPr>
        <p:spPr>
          <a:xfrm rot="0">
            <a:off x="245332" y="1333500"/>
            <a:ext cx="2956108" cy="201256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03</a:t>
            </a:r>
          </a:p>
        </p:txBody>
      </p:sp>
      <p:sp>
        <p:nvSpPr>
          <p:cNvPr name="TextBox 16" id="16"/>
          <p:cNvSpPr txBox="true"/>
          <p:nvPr/>
        </p:nvSpPr>
        <p:spPr>
          <a:xfrm rot="0">
            <a:off x="9851652" y="4872136"/>
            <a:ext cx="6754476" cy="957176"/>
          </a:xfrm>
          <a:prstGeom prst="rect">
            <a:avLst/>
          </a:prstGeom>
        </p:spPr>
        <p:txBody>
          <a:bodyPr anchor="t" rtlCol="false" tIns="0" lIns="0" bIns="0" rIns="0">
            <a:spAutoFit/>
          </a:bodyPr>
          <a:lstStyle/>
          <a:p>
            <a:pPr algn="ctr">
              <a:lnSpc>
                <a:spcPts val="6900"/>
              </a:lnSpc>
            </a:pPr>
            <a:r>
              <a:rPr lang="en-US" sz="7041" b="true">
                <a:solidFill>
                  <a:srgbClr val="493423"/>
                </a:solidFill>
                <a:latin typeface="Obra Letra Bold"/>
                <a:ea typeface="Obra Letra Bold"/>
                <a:cs typeface="Obra Letra Bold"/>
                <a:sym typeface="Obra Letra Bold"/>
              </a:rPr>
              <a:t>Objectif 2 :</a:t>
            </a:r>
          </a:p>
        </p:txBody>
      </p:sp>
      <p:sp>
        <p:nvSpPr>
          <p:cNvPr name="Freeform 17" id="17"/>
          <p:cNvSpPr/>
          <p:nvPr/>
        </p:nvSpPr>
        <p:spPr>
          <a:xfrm flipH="true" flipV="false" rot="0">
            <a:off x="4110672" y="1807573"/>
            <a:ext cx="1304410" cy="759622"/>
          </a:xfrm>
          <a:custGeom>
            <a:avLst/>
            <a:gdLst/>
            <a:ahLst/>
            <a:cxnLst/>
            <a:rect r="r" b="b" t="t" l="l"/>
            <a:pathLst>
              <a:path h="759622" w="1304410">
                <a:moveTo>
                  <a:pt x="1304411" y="0"/>
                </a:moveTo>
                <a:lnTo>
                  <a:pt x="0" y="0"/>
                </a:lnTo>
                <a:lnTo>
                  <a:pt x="0" y="759622"/>
                </a:lnTo>
                <a:lnTo>
                  <a:pt x="1304411" y="759622"/>
                </a:lnTo>
                <a:lnTo>
                  <a:pt x="1304411"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Freeform 18" id="18"/>
          <p:cNvSpPr/>
          <p:nvPr/>
        </p:nvSpPr>
        <p:spPr>
          <a:xfrm flipH="false" flipV="false" rot="-1140091">
            <a:off x="16063393" y="-1220721"/>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10"/>
            <a:stretch>
              <a:fillRect l="0" t="0" r="0" b="0"/>
            </a:stretch>
          </a:blipFill>
        </p:spPr>
      </p:sp>
      <p:sp>
        <p:nvSpPr>
          <p:cNvPr name="Freeform 19" id="19"/>
          <p:cNvSpPr/>
          <p:nvPr/>
        </p:nvSpPr>
        <p:spPr>
          <a:xfrm flipH="true" flipV="false" rot="0">
            <a:off x="934911" y="6172200"/>
            <a:ext cx="1347597" cy="4114800"/>
          </a:xfrm>
          <a:custGeom>
            <a:avLst/>
            <a:gdLst/>
            <a:ahLst/>
            <a:cxnLst/>
            <a:rect r="r" b="b" t="t" l="l"/>
            <a:pathLst>
              <a:path h="4114800" w="1347597">
                <a:moveTo>
                  <a:pt x="1347597" y="0"/>
                </a:moveTo>
                <a:lnTo>
                  <a:pt x="0" y="0"/>
                </a:lnTo>
                <a:lnTo>
                  <a:pt x="0" y="4114800"/>
                </a:lnTo>
                <a:lnTo>
                  <a:pt x="1347597" y="4114800"/>
                </a:lnTo>
                <a:lnTo>
                  <a:pt x="1347597" y="0"/>
                </a:lnTo>
                <a:close/>
              </a:path>
            </a:pathLst>
          </a:custGeom>
          <a:blipFill>
            <a:blip r:embed="rId11"/>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0">
            <a:off x="3163566" y="346400"/>
            <a:ext cx="12358255" cy="9257457"/>
          </a:xfrm>
          <a:custGeom>
            <a:avLst/>
            <a:gdLst/>
            <a:ahLst/>
            <a:cxnLst/>
            <a:rect r="r" b="b" t="t" l="l"/>
            <a:pathLst>
              <a:path h="9257457" w="12358255">
                <a:moveTo>
                  <a:pt x="0" y="0"/>
                </a:moveTo>
                <a:lnTo>
                  <a:pt x="12358255" y="0"/>
                </a:lnTo>
                <a:lnTo>
                  <a:pt x="12358255" y="9257457"/>
                </a:lnTo>
                <a:lnTo>
                  <a:pt x="0" y="92574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477049" y="1028700"/>
            <a:ext cx="9731288" cy="7686108"/>
            <a:chOff x="0" y="0"/>
            <a:chExt cx="1833430" cy="1448107"/>
          </a:xfrm>
        </p:grpSpPr>
        <p:sp>
          <p:nvSpPr>
            <p:cNvPr name="Freeform 5" id="5"/>
            <p:cNvSpPr/>
            <p:nvPr/>
          </p:nvSpPr>
          <p:spPr>
            <a:xfrm flipH="false" flipV="false" rot="0">
              <a:off x="0" y="0"/>
              <a:ext cx="1833430" cy="1448107"/>
            </a:xfrm>
            <a:custGeom>
              <a:avLst/>
              <a:gdLst/>
              <a:ahLst/>
              <a:cxnLst/>
              <a:rect r="r" b="b" t="t" l="l"/>
              <a:pathLst>
                <a:path h="1448107" w="1833430">
                  <a:moveTo>
                    <a:pt x="0" y="0"/>
                  </a:moveTo>
                  <a:lnTo>
                    <a:pt x="1833430" y="0"/>
                  </a:lnTo>
                  <a:lnTo>
                    <a:pt x="1833430" y="1448107"/>
                  </a:lnTo>
                  <a:lnTo>
                    <a:pt x="0" y="1448107"/>
                  </a:lnTo>
                  <a:close/>
                </a:path>
              </a:pathLst>
            </a:custGeom>
            <a:blipFill>
              <a:blip r:embed="rId5"/>
              <a:stretch>
                <a:fillRect l="-17" t="0" r="-17" b="0"/>
              </a:stretch>
            </a:blipFill>
          </p:spPr>
        </p:sp>
      </p:grpSp>
      <p:grpSp>
        <p:nvGrpSpPr>
          <p:cNvPr name="Group 6" id="6"/>
          <p:cNvGrpSpPr/>
          <p:nvPr/>
        </p:nvGrpSpPr>
        <p:grpSpPr>
          <a:xfrm rot="0">
            <a:off x="-1316726" y="-1613291"/>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t="0" r="-99892" b="0"/>
              </a:stretch>
            </a:blipFill>
          </p:spPr>
        </p:sp>
      </p:grpSp>
      <p:grpSp>
        <p:nvGrpSpPr>
          <p:cNvPr name="Group 8" id="8"/>
          <p:cNvGrpSpPr/>
          <p:nvPr/>
        </p:nvGrpSpPr>
        <p:grpSpPr>
          <a:xfrm rot="-10800000">
            <a:off x="15521821" y="-1106493"/>
            <a:ext cx="4285771" cy="12790609"/>
            <a:chOff x="0" y="0"/>
            <a:chExt cx="3263900" cy="9740900"/>
          </a:xfrm>
        </p:grpSpPr>
        <p:sp>
          <p:nvSpPr>
            <p:cNvPr name="Freeform 9" id="9"/>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t="0" r="-99892" b="0"/>
              </a:stretch>
            </a:blipFill>
          </p:spPr>
        </p:sp>
      </p:grpSp>
      <p:sp>
        <p:nvSpPr>
          <p:cNvPr name="Freeform 10" id="10"/>
          <p:cNvSpPr/>
          <p:nvPr/>
        </p:nvSpPr>
        <p:spPr>
          <a:xfrm flipH="false" flipV="false" rot="0">
            <a:off x="-516599" y="346400"/>
            <a:ext cx="4908195" cy="1829418"/>
          </a:xfrm>
          <a:custGeom>
            <a:avLst/>
            <a:gdLst/>
            <a:ahLst/>
            <a:cxnLst/>
            <a:rect r="r" b="b" t="t" l="l"/>
            <a:pathLst>
              <a:path h="1829418" w="4908195">
                <a:moveTo>
                  <a:pt x="0" y="0"/>
                </a:moveTo>
                <a:lnTo>
                  <a:pt x="4908195" y="0"/>
                </a:lnTo>
                <a:lnTo>
                  <a:pt x="4908195" y="1829418"/>
                </a:lnTo>
                <a:lnTo>
                  <a:pt x="0" y="18294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10284092">
            <a:off x="13268866" y="394659"/>
            <a:ext cx="4089697" cy="4004149"/>
            <a:chOff x="0" y="0"/>
            <a:chExt cx="5452929" cy="5338865"/>
          </a:xfrm>
        </p:grpSpPr>
        <p:sp>
          <p:nvSpPr>
            <p:cNvPr name="Freeform 12" id="12"/>
            <p:cNvSpPr/>
            <p:nvPr/>
          </p:nvSpPr>
          <p:spPr>
            <a:xfrm flipH="false" flipV="false" rot="-3636955">
              <a:off x="820515" y="613671"/>
              <a:ext cx="3811898" cy="4111524"/>
            </a:xfrm>
            <a:custGeom>
              <a:avLst/>
              <a:gdLst/>
              <a:ahLst/>
              <a:cxnLst/>
              <a:rect r="r" b="b" t="t" l="l"/>
              <a:pathLst>
                <a:path h="4111524" w="3811898">
                  <a:moveTo>
                    <a:pt x="0" y="0"/>
                  </a:moveTo>
                  <a:lnTo>
                    <a:pt x="3811899" y="0"/>
                  </a:lnTo>
                  <a:lnTo>
                    <a:pt x="3811899" y="4111523"/>
                  </a:lnTo>
                  <a:lnTo>
                    <a:pt x="0" y="4111523"/>
                  </a:lnTo>
                  <a:lnTo>
                    <a:pt x="0" y="0"/>
                  </a:lnTo>
                  <a:close/>
                </a:path>
              </a:pathLst>
            </a:custGeom>
            <a:blipFill>
              <a:blip r:embed="rId9"/>
              <a:stretch>
                <a:fillRect l="0" t="0" r="0" b="0"/>
              </a:stretch>
            </a:blipFill>
          </p:spPr>
        </p:sp>
        <p:sp>
          <p:nvSpPr>
            <p:cNvPr name="Freeform 13" id="13"/>
            <p:cNvSpPr/>
            <p:nvPr/>
          </p:nvSpPr>
          <p:spPr>
            <a:xfrm flipH="false" flipV="false" rot="0">
              <a:off x="1132204" y="1348139"/>
              <a:ext cx="2791544" cy="2802052"/>
            </a:xfrm>
            <a:custGeom>
              <a:avLst/>
              <a:gdLst/>
              <a:ahLst/>
              <a:cxnLst/>
              <a:rect r="r" b="b" t="t" l="l"/>
              <a:pathLst>
                <a:path h="2802052" w="2791544">
                  <a:moveTo>
                    <a:pt x="0" y="0"/>
                  </a:moveTo>
                  <a:lnTo>
                    <a:pt x="2791544" y="0"/>
                  </a:lnTo>
                  <a:lnTo>
                    <a:pt x="2791544" y="2802051"/>
                  </a:lnTo>
                  <a:lnTo>
                    <a:pt x="0" y="28020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472427" y="2052956"/>
              <a:ext cx="3261223" cy="1634688"/>
            </a:xfrm>
            <a:custGeom>
              <a:avLst/>
              <a:gdLst/>
              <a:ahLst/>
              <a:cxnLst/>
              <a:rect r="r" b="b" t="t" l="l"/>
              <a:pathLst>
                <a:path h="1634688" w="3261223">
                  <a:moveTo>
                    <a:pt x="0" y="0"/>
                  </a:moveTo>
                  <a:lnTo>
                    <a:pt x="3261224" y="0"/>
                  </a:lnTo>
                  <a:lnTo>
                    <a:pt x="3261224" y="1634688"/>
                  </a:lnTo>
                  <a:lnTo>
                    <a:pt x="0" y="16346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5" id="15"/>
          <p:cNvSpPr/>
          <p:nvPr/>
        </p:nvSpPr>
        <p:spPr>
          <a:xfrm flipH="false" flipV="false" rot="5400000">
            <a:off x="1968458" y="4459390"/>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4">
              <a:extLst>
                <a:ext uri="{96DAC541-7B7A-43D3-8B79-37D633B846F1}">
                  <asvg:svgBlip xmlns:asvg="http://schemas.microsoft.com/office/drawing/2016/SVG/main" r:embed="rId15"/>
                </a:ext>
              </a:extLst>
            </a:blip>
            <a:stretch>
              <a:fillRect l="-101042" t="-84932" r="0" b="-11017"/>
            </a:stretch>
          </a:blipFill>
        </p:spPr>
      </p:sp>
      <p:sp>
        <p:nvSpPr>
          <p:cNvPr name="Freeform 16" id="16"/>
          <p:cNvSpPr/>
          <p:nvPr/>
        </p:nvSpPr>
        <p:spPr>
          <a:xfrm flipH="false" flipV="false" rot="5400000">
            <a:off x="1403968" y="5737315"/>
            <a:ext cx="1067060" cy="1114036"/>
          </a:xfrm>
          <a:custGeom>
            <a:avLst/>
            <a:gdLst/>
            <a:ahLst/>
            <a:cxnLst/>
            <a:rect r="r" b="b" t="t" l="l"/>
            <a:pathLst>
              <a:path h="1114036" w="1067060">
                <a:moveTo>
                  <a:pt x="0" y="0"/>
                </a:moveTo>
                <a:lnTo>
                  <a:pt x="1067060" y="0"/>
                </a:lnTo>
                <a:lnTo>
                  <a:pt x="1067060" y="1114036"/>
                </a:lnTo>
                <a:lnTo>
                  <a:pt x="0" y="1114036"/>
                </a:lnTo>
                <a:lnTo>
                  <a:pt x="0" y="0"/>
                </a:lnTo>
                <a:close/>
              </a:path>
            </a:pathLst>
          </a:custGeom>
          <a:blipFill>
            <a:blip r:embed="rId14">
              <a:extLst>
                <a:ext uri="{96DAC541-7B7A-43D3-8B79-37D633B846F1}">
                  <asvg:svgBlip xmlns:asvg="http://schemas.microsoft.com/office/drawing/2016/SVG/main" r:embed="rId15"/>
                </a:ext>
              </a:extLst>
            </a:blip>
            <a:stretch>
              <a:fillRect l="-101042" t="-84932" r="0" b="-11017"/>
            </a:stretch>
          </a:blipFill>
        </p:spPr>
      </p:sp>
      <p:sp>
        <p:nvSpPr>
          <p:cNvPr name="Freeform 17" id="17"/>
          <p:cNvSpPr/>
          <p:nvPr/>
        </p:nvSpPr>
        <p:spPr>
          <a:xfrm flipH="false" flipV="false" rot="0">
            <a:off x="1700" y="5418862"/>
            <a:ext cx="2567943" cy="4868138"/>
          </a:xfrm>
          <a:custGeom>
            <a:avLst/>
            <a:gdLst/>
            <a:ahLst/>
            <a:cxnLst/>
            <a:rect r="r" b="b" t="t" l="l"/>
            <a:pathLst>
              <a:path h="4868138" w="2567943">
                <a:moveTo>
                  <a:pt x="0" y="0"/>
                </a:moveTo>
                <a:lnTo>
                  <a:pt x="2567943" y="0"/>
                </a:lnTo>
                <a:lnTo>
                  <a:pt x="2567943" y="4868138"/>
                </a:lnTo>
                <a:lnTo>
                  <a:pt x="0" y="4868138"/>
                </a:lnTo>
                <a:lnTo>
                  <a:pt x="0" y="0"/>
                </a:lnTo>
                <a:close/>
              </a:path>
            </a:pathLst>
          </a:custGeom>
          <a:blipFill>
            <a:blip r:embed="rId16"/>
            <a:stretch>
              <a:fillRect l="0" t="0" r="0" b="0"/>
            </a:stretch>
          </a:blipFill>
        </p:spPr>
      </p:sp>
      <p:sp>
        <p:nvSpPr>
          <p:cNvPr name="TextBox 18" id="18"/>
          <p:cNvSpPr txBox="true"/>
          <p:nvPr/>
        </p:nvSpPr>
        <p:spPr>
          <a:xfrm rot="-337049">
            <a:off x="1078695" y="857476"/>
            <a:ext cx="2994951" cy="901707"/>
          </a:xfrm>
          <a:prstGeom prst="rect">
            <a:avLst/>
          </a:prstGeom>
        </p:spPr>
        <p:txBody>
          <a:bodyPr anchor="t" rtlCol="false" tIns="0" lIns="0" bIns="0" rIns="0">
            <a:spAutoFit/>
          </a:bodyPr>
          <a:lstStyle/>
          <a:p>
            <a:pPr algn="ctr">
              <a:lnSpc>
                <a:spcPts val="6294"/>
              </a:lnSpc>
            </a:pPr>
            <a:r>
              <a:rPr lang="en-US" sz="6422" b="true">
                <a:solidFill>
                  <a:srgbClr val="493423"/>
                </a:solidFill>
                <a:latin typeface="Obra Letra Bold"/>
                <a:ea typeface="Obra Letra Bold"/>
                <a:cs typeface="Obra Letra Bold"/>
                <a:sym typeface="Obra Letra Bold"/>
              </a:rPr>
              <a:t>Image 1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96090" y="3952220"/>
            <a:ext cx="4694339" cy="8722590"/>
          </a:xfrm>
          <a:custGeom>
            <a:avLst/>
            <a:gdLst/>
            <a:ahLst/>
            <a:cxnLst/>
            <a:rect r="r" b="b" t="t" l="l"/>
            <a:pathLst>
              <a:path h="8722590" w="4694339">
                <a:moveTo>
                  <a:pt x="0" y="0"/>
                </a:moveTo>
                <a:lnTo>
                  <a:pt x="4694340" y="0"/>
                </a:lnTo>
                <a:lnTo>
                  <a:pt x="4694340" y="8722591"/>
                </a:lnTo>
                <a:lnTo>
                  <a:pt x="0" y="8722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597827" y="1082030"/>
            <a:ext cx="12381532" cy="3163878"/>
          </a:xfrm>
          <a:prstGeom prst="rect">
            <a:avLst/>
          </a:prstGeom>
        </p:spPr>
        <p:txBody>
          <a:bodyPr anchor="t" rtlCol="false" tIns="0" lIns="0" bIns="0" rIns="0">
            <a:spAutoFit/>
          </a:bodyPr>
          <a:lstStyle/>
          <a:p>
            <a:pPr algn="ctr">
              <a:lnSpc>
                <a:spcPts val="11978"/>
              </a:lnSpc>
            </a:pPr>
            <a:r>
              <a:rPr lang="en-US" sz="12222" b="true">
                <a:solidFill>
                  <a:srgbClr val="F3F1DB"/>
                </a:solidFill>
                <a:latin typeface="Obra Letra Bold"/>
                <a:ea typeface="Obra Letra Bold"/>
                <a:cs typeface="Obra Letra Bold"/>
                <a:sym typeface="Obra Letra Bold"/>
              </a:rPr>
              <a:t>Technologies Utilisées</a:t>
            </a:r>
          </a:p>
        </p:txBody>
      </p:sp>
      <p:sp>
        <p:nvSpPr>
          <p:cNvPr name="Freeform 10" id="10"/>
          <p:cNvSpPr/>
          <p:nvPr/>
        </p:nvSpPr>
        <p:spPr>
          <a:xfrm flipH="false" flipV="false" rot="0">
            <a:off x="6798406" y="3820962"/>
            <a:ext cx="4694339" cy="8722590"/>
          </a:xfrm>
          <a:custGeom>
            <a:avLst/>
            <a:gdLst/>
            <a:ahLst/>
            <a:cxnLst/>
            <a:rect r="r" b="b" t="t" l="l"/>
            <a:pathLst>
              <a:path h="8722590" w="4694339">
                <a:moveTo>
                  <a:pt x="0" y="0"/>
                </a:moveTo>
                <a:lnTo>
                  <a:pt x="4694339" y="0"/>
                </a:lnTo>
                <a:lnTo>
                  <a:pt x="4694339"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997570" y="3689703"/>
            <a:ext cx="4694339" cy="8722590"/>
          </a:xfrm>
          <a:custGeom>
            <a:avLst/>
            <a:gdLst/>
            <a:ahLst/>
            <a:cxnLst/>
            <a:rect r="r" b="b" t="t" l="l"/>
            <a:pathLst>
              <a:path h="8722590" w="4694339">
                <a:moveTo>
                  <a:pt x="0" y="0"/>
                </a:moveTo>
                <a:lnTo>
                  <a:pt x="4694340" y="0"/>
                </a:lnTo>
                <a:lnTo>
                  <a:pt x="4694340"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150962">
            <a:off x="15208057" y="149436"/>
            <a:ext cx="3832577" cy="3910793"/>
          </a:xfrm>
          <a:custGeom>
            <a:avLst/>
            <a:gdLst/>
            <a:ahLst/>
            <a:cxnLst/>
            <a:rect r="r" b="b" t="t" l="l"/>
            <a:pathLst>
              <a:path h="3910793" w="3832577">
                <a:moveTo>
                  <a:pt x="0" y="0"/>
                </a:moveTo>
                <a:lnTo>
                  <a:pt x="3832576" y="0"/>
                </a:lnTo>
                <a:lnTo>
                  <a:pt x="3832576" y="3910792"/>
                </a:lnTo>
                <a:lnTo>
                  <a:pt x="0" y="3910792"/>
                </a:lnTo>
                <a:lnTo>
                  <a:pt x="0" y="0"/>
                </a:lnTo>
                <a:close/>
              </a:path>
            </a:pathLst>
          </a:custGeom>
          <a:blipFill>
            <a:blip r:embed="rId8"/>
            <a:stretch>
              <a:fillRect l="0" t="0" r="0" b="0"/>
            </a:stretch>
          </a:blipFill>
        </p:spPr>
      </p:sp>
      <p:sp>
        <p:nvSpPr>
          <p:cNvPr name="TextBox 13" id="13"/>
          <p:cNvSpPr txBox="true"/>
          <p:nvPr/>
        </p:nvSpPr>
        <p:spPr>
          <a:xfrm rot="0">
            <a:off x="2273797" y="5732319"/>
            <a:ext cx="3338927" cy="1022182"/>
          </a:xfrm>
          <a:prstGeom prst="rect">
            <a:avLst/>
          </a:prstGeom>
        </p:spPr>
        <p:txBody>
          <a:bodyPr anchor="t" rtlCol="false" tIns="0" lIns="0" bIns="0" rIns="0">
            <a:spAutoFit/>
          </a:bodyPr>
          <a:lstStyle/>
          <a:p>
            <a:pPr algn="ctr">
              <a:lnSpc>
                <a:spcPts val="3847"/>
              </a:lnSpc>
            </a:pPr>
            <a:r>
              <a:rPr lang="en-US" sz="3925" b="true">
                <a:solidFill>
                  <a:srgbClr val="493423"/>
                </a:solidFill>
                <a:latin typeface="Obra Letra Bold"/>
                <a:ea typeface="Obra Letra Bold"/>
                <a:cs typeface="Obra Letra Bold"/>
                <a:sym typeface="Obra Letra Bold"/>
              </a:rPr>
              <a:t>Langages et interface</a:t>
            </a:r>
          </a:p>
        </p:txBody>
      </p:sp>
      <p:sp>
        <p:nvSpPr>
          <p:cNvPr name="TextBox 14" id="14"/>
          <p:cNvSpPr txBox="true"/>
          <p:nvPr/>
        </p:nvSpPr>
        <p:spPr>
          <a:xfrm rot="0">
            <a:off x="2279403" y="6792601"/>
            <a:ext cx="3347428" cy="2103915"/>
          </a:xfrm>
          <a:prstGeom prst="rect">
            <a:avLst/>
          </a:prstGeom>
        </p:spPr>
        <p:txBody>
          <a:bodyPr anchor="t" rtlCol="false" tIns="0" lIns="0" bIns="0" rIns="0">
            <a:spAutoFit/>
          </a:bodyPr>
          <a:lstStyle/>
          <a:p>
            <a:pPr algn="l" marL="563604" indent="-281802" lvl="1">
              <a:lnSpc>
                <a:spcPts val="2767"/>
              </a:lnSpc>
              <a:buFont typeface="Arial"/>
              <a:buChar char="•"/>
            </a:pPr>
            <a:r>
              <a:rPr lang="en-US" b="true" sz="2610">
                <a:solidFill>
                  <a:srgbClr val="4A2D0A"/>
                </a:solidFill>
                <a:latin typeface="Monterchi Sans Bold"/>
                <a:ea typeface="Monterchi Sans Bold"/>
                <a:cs typeface="Monterchi Sans Bold"/>
                <a:sym typeface="Monterchi Sans Bold"/>
              </a:rPr>
              <a:t>Java 11 ou supérieur recommandé </a:t>
            </a:r>
          </a:p>
          <a:p>
            <a:pPr algn="l" marL="563604" indent="-281802" lvl="1">
              <a:lnSpc>
                <a:spcPts val="2767"/>
              </a:lnSpc>
              <a:buFont typeface="Arial"/>
              <a:buChar char="•"/>
            </a:pPr>
            <a:r>
              <a:rPr lang="en-US" b="true" sz="2610">
                <a:solidFill>
                  <a:srgbClr val="4A2D0A"/>
                </a:solidFill>
                <a:latin typeface="Monterchi Sans Bold"/>
                <a:ea typeface="Monterchi Sans Bold"/>
                <a:cs typeface="Monterchi Sans Bold"/>
                <a:sym typeface="Monterchi Sans Bold"/>
              </a:rPr>
              <a:t> FXML : structure des interfaces utilisateur</a:t>
            </a:r>
          </a:p>
          <a:p>
            <a:pPr algn="l" marL="563604" indent="-281802" lvl="1">
              <a:lnSpc>
                <a:spcPts val="2767"/>
              </a:lnSpc>
              <a:buFont typeface="Arial"/>
              <a:buChar char="•"/>
            </a:pPr>
            <a:r>
              <a:rPr lang="en-US" b="true" sz="2610">
                <a:solidFill>
                  <a:srgbClr val="4A2D0A"/>
                </a:solidFill>
                <a:latin typeface="Monterchi Sans Bold"/>
                <a:ea typeface="Monterchi Sans Bold"/>
                <a:cs typeface="Monterchi Sans Bold"/>
                <a:sym typeface="Monterchi Sans Bold"/>
              </a:rPr>
              <a:t> CSS : personnalisation visuelle des écrans</a:t>
            </a:r>
          </a:p>
        </p:txBody>
      </p:sp>
      <p:sp>
        <p:nvSpPr>
          <p:cNvPr name="TextBox 15" id="15"/>
          <p:cNvSpPr txBox="true"/>
          <p:nvPr/>
        </p:nvSpPr>
        <p:spPr>
          <a:xfrm rot="0">
            <a:off x="7465607" y="5722794"/>
            <a:ext cx="3554209" cy="941288"/>
          </a:xfrm>
          <a:prstGeom prst="rect">
            <a:avLst/>
          </a:prstGeom>
        </p:spPr>
        <p:txBody>
          <a:bodyPr anchor="t" rtlCol="false" tIns="0" lIns="0" bIns="0" rIns="0">
            <a:spAutoFit/>
          </a:bodyPr>
          <a:lstStyle/>
          <a:p>
            <a:pPr algn="ctr">
              <a:lnSpc>
                <a:spcPts val="3530"/>
              </a:lnSpc>
            </a:pPr>
            <a:r>
              <a:rPr lang="en-US" sz="3602" b="true">
                <a:solidFill>
                  <a:srgbClr val="493423"/>
                </a:solidFill>
                <a:latin typeface="Obra Letra Bold"/>
                <a:ea typeface="Obra Letra Bold"/>
                <a:cs typeface="Obra Letra Bold"/>
                <a:sym typeface="Obra Letra Bold"/>
              </a:rPr>
              <a:t>Frameworks et outils graphiques</a:t>
            </a:r>
          </a:p>
        </p:txBody>
      </p:sp>
      <p:sp>
        <p:nvSpPr>
          <p:cNvPr name="TextBox 16" id="16"/>
          <p:cNvSpPr txBox="true"/>
          <p:nvPr/>
        </p:nvSpPr>
        <p:spPr>
          <a:xfrm rot="0">
            <a:off x="7465607" y="6729398"/>
            <a:ext cx="3355717" cy="3196810"/>
          </a:xfrm>
          <a:prstGeom prst="rect">
            <a:avLst/>
          </a:prstGeom>
        </p:spPr>
        <p:txBody>
          <a:bodyPr anchor="t" rtlCol="false" tIns="0" lIns="0" bIns="0" rIns="0">
            <a:spAutoFit/>
          </a:bodyPr>
          <a:lstStyle/>
          <a:p>
            <a:pPr algn="l" marL="513647" indent="-256824" lvl="1">
              <a:lnSpc>
                <a:spcPts val="2521"/>
              </a:lnSpc>
              <a:buFont typeface="Arial"/>
              <a:buChar char="•"/>
            </a:pPr>
            <a:r>
              <a:rPr lang="en-US" b="true" sz="2379">
                <a:solidFill>
                  <a:srgbClr val="4A2D0A"/>
                </a:solidFill>
                <a:latin typeface="Monterchi Sans Bold"/>
                <a:ea typeface="Monterchi Sans Bold"/>
                <a:cs typeface="Monterchi Sans Bold"/>
                <a:sym typeface="Monterchi Sans Bold"/>
              </a:rPr>
              <a:t>JavaFX : création d’interfaces modernes (boutons, formulaires, listes)</a:t>
            </a:r>
          </a:p>
          <a:p>
            <a:pPr algn="l" marL="513647" indent="-256824" lvl="1">
              <a:lnSpc>
                <a:spcPts val="2521"/>
              </a:lnSpc>
              <a:buFont typeface="Arial"/>
              <a:buChar char="•"/>
            </a:pPr>
            <a:r>
              <a:rPr lang="en-US" b="true" sz="2379">
                <a:solidFill>
                  <a:srgbClr val="4A2D0A"/>
                </a:solidFill>
                <a:latin typeface="Monterchi Sans Bold"/>
                <a:ea typeface="Monterchi Sans Bold"/>
                <a:cs typeface="Monterchi Sans Bold"/>
                <a:sym typeface="Monterchi Sans Bold"/>
              </a:rPr>
              <a:t> FXML + contrôleurs Java : gestion des événements et de la navigation</a:t>
            </a:r>
          </a:p>
          <a:p>
            <a:pPr algn="l" marL="513647" indent="-256824" lvl="1">
              <a:lnSpc>
                <a:spcPts val="2521"/>
              </a:lnSpc>
              <a:buFont typeface="Arial"/>
              <a:buChar char="•"/>
            </a:pPr>
            <a:r>
              <a:rPr lang="en-US" b="true" sz="2379">
                <a:solidFill>
                  <a:srgbClr val="4A2D0A"/>
                </a:solidFill>
                <a:latin typeface="Monterchi Sans Bold"/>
                <a:ea typeface="Monterchi Sans Bold"/>
                <a:cs typeface="Monterchi Sans Bold"/>
                <a:sym typeface="Monterchi Sans Bold"/>
              </a:rPr>
              <a:t> Scène JavaFX : organisation visuelle de l’application</a:t>
            </a:r>
          </a:p>
        </p:txBody>
      </p:sp>
      <p:sp>
        <p:nvSpPr>
          <p:cNvPr name="TextBox 17" id="17"/>
          <p:cNvSpPr txBox="true"/>
          <p:nvPr/>
        </p:nvSpPr>
        <p:spPr>
          <a:xfrm rot="0">
            <a:off x="12628588" y="5732319"/>
            <a:ext cx="3432303" cy="865300"/>
          </a:xfrm>
          <a:prstGeom prst="rect">
            <a:avLst/>
          </a:prstGeom>
        </p:spPr>
        <p:txBody>
          <a:bodyPr anchor="t" rtlCol="false" tIns="0" lIns="0" bIns="0" rIns="0">
            <a:spAutoFit/>
          </a:bodyPr>
          <a:lstStyle/>
          <a:p>
            <a:pPr algn="ctr">
              <a:lnSpc>
                <a:spcPts val="3297"/>
              </a:lnSpc>
            </a:pPr>
            <a:r>
              <a:rPr lang="en-US" sz="3364" b="true">
                <a:solidFill>
                  <a:srgbClr val="493423"/>
                </a:solidFill>
                <a:latin typeface="Obra Letra Bold"/>
                <a:ea typeface="Obra Letra Bold"/>
                <a:cs typeface="Obra Letra Bold"/>
                <a:sym typeface="Obra Letra Bold"/>
              </a:rPr>
              <a:t>Stockage et environnement</a:t>
            </a:r>
          </a:p>
        </p:txBody>
      </p:sp>
      <p:sp>
        <p:nvSpPr>
          <p:cNvPr name="TextBox 18" id="18"/>
          <p:cNvSpPr txBox="true"/>
          <p:nvPr/>
        </p:nvSpPr>
        <p:spPr>
          <a:xfrm rot="0">
            <a:off x="12825338" y="6692657"/>
            <a:ext cx="3038803" cy="3063376"/>
          </a:xfrm>
          <a:prstGeom prst="rect">
            <a:avLst/>
          </a:prstGeom>
        </p:spPr>
        <p:txBody>
          <a:bodyPr anchor="t" rtlCol="false" tIns="0" lIns="0" bIns="0" rIns="0">
            <a:spAutoFit/>
          </a:bodyPr>
          <a:lstStyle/>
          <a:p>
            <a:pPr algn="l" marL="492398" indent="-246199" lvl="1">
              <a:lnSpc>
                <a:spcPts val="2417"/>
              </a:lnSpc>
              <a:buFont typeface="Arial"/>
              <a:buChar char="•"/>
            </a:pPr>
            <a:r>
              <a:rPr lang="en-US" b="true" sz="2280">
                <a:solidFill>
                  <a:srgbClr val="4A2D0A"/>
                </a:solidFill>
                <a:latin typeface="Monterchi Sans Bold"/>
                <a:ea typeface="Monterchi Sans Bold"/>
                <a:cs typeface="Monterchi Sans Bold"/>
                <a:sym typeface="Monterchi Sans Bold"/>
              </a:rPr>
              <a:t>Fichiers texte (.txt) : sauvegarde des données des propriétaires,..</a:t>
            </a:r>
          </a:p>
          <a:p>
            <a:pPr algn="l" marL="492398" indent="-246199" lvl="1">
              <a:lnSpc>
                <a:spcPts val="2417"/>
              </a:lnSpc>
              <a:buFont typeface="Arial"/>
              <a:buChar char="•"/>
            </a:pPr>
            <a:r>
              <a:rPr lang="en-US" b="true" sz="2280">
                <a:solidFill>
                  <a:srgbClr val="4A2D0A"/>
                </a:solidFill>
                <a:latin typeface="Monterchi Sans Bold"/>
                <a:ea typeface="Monterchi Sans Bold"/>
                <a:cs typeface="Monterchi Sans Bold"/>
                <a:sym typeface="Monterchi Sans Bold"/>
              </a:rPr>
              <a:t> Collections Java : stockage temporaire en mémoire (animaux,...)</a:t>
            </a:r>
          </a:p>
          <a:p>
            <a:pPr algn="l" marL="492398" indent="-246199" lvl="1">
              <a:lnSpc>
                <a:spcPts val="2417"/>
              </a:lnSpc>
              <a:buFont typeface="Arial"/>
              <a:buChar char="•"/>
            </a:pPr>
            <a:r>
              <a:rPr lang="en-US" b="true" sz="2280">
                <a:solidFill>
                  <a:srgbClr val="4A2D0A"/>
                </a:solidFill>
                <a:latin typeface="Monterchi Sans Bold"/>
                <a:ea typeface="Monterchi Sans Bold"/>
                <a:cs typeface="Monterchi Sans Bold"/>
                <a:sym typeface="Monterchi Sans Bold"/>
              </a:rPr>
              <a:t> IDE IntelliJ IDEA : développement et tests</a:t>
            </a:r>
          </a:p>
          <a:p>
            <a:pPr algn="l" marL="492398" indent="-246199" lvl="1">
              <a:lnSpc>
                <a:spcPts val="2417"/>
              </a:lnSpc>
              <a:buFont typeface="Arial"/>
              <a:buChar char="•"/>
            </a:pPr>
            <a:r>
              <a:rPr lang="en-US" b="true" sz="2280">
                <a:solidFill>
                  <a:srgbClr val="4A2D0A"/>
                </a:solidFill>
                <a:latin typeface="Monterchi Sans Bold"/>
                <a:ea typeface="Monterchi Sans Bold"/>
                <a:cs typeface="Monterchi Sans Bold"/>
                <a:sym typeface="Monterchi Sans Bold"/>
              </a:rPr>
              <a:t> Git : suivi de version et sauvegarde du code</a:t>
            </a:r>
          </a:p>
        </p:txBody>
      </p:sp>
      <p:sp>
        <p:nvSpPr>
          <p:cNvPr name="TextBox 19" id="19"/>
          <p:cNvSpPr txBox="true"/>
          <p:nvPr/>
        </p:nvSpPr>
        <p:spPr>
          <a:xfrm rot="0">
            <a:off x="363933" y="1139180"/>
            <a:ext cx="2956108" cy="201256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2836385" y="245332"/>
            <a:ext cx="13372681" cy="10041668"/>
          </a:xfrm>
          <a:custGeom>
            <a:avLst/>
            <a:gdLst/>
            <a:ahLst/>
            <a:cxnLst/>
            <a:rect r="r" b="b" t="t" l="l"/>
            <a:pathLst>
              <a:path h="10041668" w="13372681">
                <a:moveTo>
                  <a:pt x="0" y="0"/>
                </a:moveTo>
                <a:lnTo>
                  <a:pt x="13372681" y="0"/>
                </a:lnTo>
                <a:lnTo>
                  <a:pt x="13372681" y="10041668"/>
                </a:lnTo>
                <a:lnTo>
                  <a:pt x="0" y="10041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680972" y="1507237"/>
            <a:ext cx="8195407" cy="2452412"/>
          </a:xfrm>
          <a:prstGeom prst="rect">
            <a:avLst/>
          </a:prstGeom>
        </p:spPr>
        <p:txBody>
          <a:bodyPr anchor="t" rtlCol="false" tIns="0" lIns="0" bIns="0" rIns="0">
            <a:spAutoFit/>
          </a:bodyPr>
          <a:lstStyle/>
          <a:p>
            <a:pPr algn="ctr">
              <a:lnSpc>
                <a:spcPts val="9254"/>
              </a:lnSpc>
            </a:pPr>
            <a:r>
              <a:rPr lang="en-US" sz="9443" b="true">
                <a:solidFill>
                  <a:srgbClr val="4A2D0A"/>
                </a:solidFill>
                <a:latin typeface="Obra Letra Bold"/>
                <a:ea typeface="Obra Letra Bold"/>
                <a:cs typeface="Obra Letra Bold"/>
                <a:sym typeface="Obra Letra Bold"/>
              </a:rPr>
              <a:t>Fonctionnalités Développées</a:t>
            </a:r>
          </a:p>
        </p:txBody>
      </p:sp>
      <p:sp>
        <p:nvSpPr>
          <p:cNvPr name="Freeform 9" id="9"/>
          <p:cNvSpPr/>
          <p:nvPr/>
        </p:nvSpPr>
        <p:spPr>
          <a:xfrm flipH="false" flipV="false" rot="0">
            <a:off x="10622371" y="3869353"/>
            <a:ext cx="2732226" cy="581219"/>
          </a:xfrm>
          <a:custGeom>
            <a:avLst/>
            <a:gdLst/>
            <a:ahLst/>
            <a:cxnLst/>
            <a:rect r="r" b="b" t="t" l="l"/>
            <a:pathLst>
              <a:path h="581219" w="2732226">
                <a:moveTo>
                  <a:pt x="0" y="0"/>
                </a:moveTo>
                <a:lnTo>
                  <a:pt x="2732226" y="0"/>
                </a:lnTo>
                <a:lnTo>
                  <a:pt x="2732226" y="581219"/>
                </a:lnTo>
                <a:lnTo>
                  <a:pt x="0" y="581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true" rot="-10800000">
            <a:off x="5992981" y="3865548"/>
            <a:ext cx="2750115" cy="585024"/>
          </a:xfrm>
          <a:custGeom>
            <a:avLst/>
            <a:gdLst/>
            <a:ahLst/>
            <a:cxnLst/>
            <a:rect r="r" b="b" t="t" l="l"/>
            <a:pathLst>
              <a:path h="585024" w="2750115">
                <a:moveTo>
                  <a:pt x="0" y="585024"/>
                </a:moveTo>
                <a:lnTo>
                  <a:pt x="2750115" y="585024"/>
                </a:lnTo>
                <a:lnTo>
                  <a:pt x="2750115" y="0"/>
                </a:lnTo>
                <a:lnTo>
                  <a:pt x="0" y="0"/>
                </a:lnTo>
                <a:lnTo>
                  <a:pt x="0" y="58502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694068" y="5003022"/>
            <a:ext cx="1357889" cy="1329468"/>
          </a:xfrm>
          <a:prstGeom prst="rect">
            <a:avLst/>
          </a:prstGeom>
        </p:spPr>
        <p:txBody>
          <a:bodyPr anchor="t" rtlCol="false" tIns="0" lIns="0" bIns="0" rIns="0">
            <a:spAutoFit/>
          </a:bodyPr>
          <a:lstStyle/>
          <a:p>
            <a:pPr algn="r">
              <a:lnSpc>
                <a:spcPts val="9841"/>
              </a:lnSpc>
            </a:pPr>
            <a:r>
              <a:rPr lang="en-US" sz="10042" b="true">
                <a:solidFill>
                  <a:srgbClr val="4A2D0A"/>
                </a:solidFill>
                <a:latin typeface="Obra Letra Bold"/>
                <a:ea typeface="Obra Letra Bold"/>
                <a:cs typeface="Obra Letra Bold"/>
                <a:sym typeface="Obra Letra Bold"/>
              </a:rPr>
              <a:t>01</a:t>
            </a:r>
          </a:p>
        </p:txBody>
      </p:sp>
      <p:sp>
        <p:nvSpPr>
          <p:cNvPr name="TextBox 12" id="12"/>
          <p:cNvSpPr txBox="true"/>
          <p:nvPr/>
        </p:nvSpPr>
        <p:spPr>
          <a:xfrm rot="0">
            <a:off x="11040485" y="5018644"/>
            <a:ext cx="4217943" cy="1313845"/>
          </a:xfrm>
          <a:prstGeom prst="rect">
            <a:avLst/>
          </a:prstGeom>
        </p:spPr>
        <p:txBody>
          <a:bodyPr anchor="t" rtlCol="false" tIns="0" lIns="0" bIns="0" rIns="0">
            <a:spAutoFit/>
          </a:bodyPr>
          <a:lstStyle/>
          <a:p>
            <a:pPr algn="l">
              <a:lnSpc>
                <a:spcPts val="1765"/>
              </a:lnSpc>
            </a:pPr>
            <a:r>
              <a:rPr lang="en-US" sz="1423" b="true">
                <a:solidFill>
                  <a:srgbClr val="4A2D0A"/>
                </a:solidFill>
                <a:latin typeface="Monterchi Sans Bold"/>
                <a:ea typeface="Monterchi Sans Bold"/>
                <a:cs typeface="Monterchi Sans Bold"/>
                <a:sym typeface="Monterchi Sans Bold"/>
              </a:rPr>
              <a:t>      2.Gestion des Animaux :</a:t>
            </a:r>
          </a:p>
          <a:p>
            <a:pPr algn="l" marL="307432" indent="-153716" lvl="1">
              <a:lnSpc>
                <a:spcPts val="1765"/>
              </a:lnSpc>
              <a:buFont typeface="Arial"/>
              <a:buChar char="•"/>
            </a:pPr>
            <a:r>
              <a:rPr lang="en-US" b="true" sz="1423">
                <a:solidFill>
                  <a:srgbClr val="4A2D0A"/>
                </a:solidFill>
                <a:latin typeface="Monterchi Sans Bold"/>
                <a:ea typeface="Monterchi Sans Bold"/>
                <a:cs typeface="Monterchi Sans Bold"/>
                <a:sym typeface="Monterchi Sans Bold"/>
              </a:rPr>
              <a:t>Ajouter un nouvel animal lié à un propriétaire</a:t>
            </a:r>
          </a:p>
          <a:p>
            <a:pPr algn="l" marL="307432" indent="-153716" lvl="1">
              <a:lnSpc>
                <a:spcPts val="1765"/>
              </a:lnSpc>
              <a:buFont typeface="Arial"/>
              <a:buChar char="•"/>
            </a:pPr>
            <a:r>
              <a:rPr lang="en-US" b="true" sz="1423">
                <a:solidFill>
                  <a:srgbClr val="4A2D0A"/>
                </a:solidFill>
                <a:latin typeface="Monterchi Sans Bold"/>
                <a:ea typeface="Monterchi Sans Bold"/>
                <a:cs typeface="Monterchi Sans Bold"/>
                <a:sym typeface="Monterchi Sans Bold"/>
              </a:rPr>
              <a:t>Modifier les caractéristiques d’un animal (nom, âge, type)</a:t>
            </a:r>
          </a:p>
          <a:p>
            <a:pPr algn="l" marL="307432" indent="-153716" lvl="1">
              <a:lnSpc>
                <a:spcPts val="1765"/>
              </a:lnSpc>
              <a:buFont typeface="Arial"/>
              <a:buChar char="•"/>
            </a:pPr>
            <a:r>
              <a:rPr lang="en-US" b="true" sz="1423">
                <a:solidFill>
                  <a:srgbClr val="4A2D0A"/>
                </a:solidFill>
                <a:latin typeface="Monterchi Sans Bold"/>
                <a:ea typeface="Monterchi Sans Bold"/>
                <a:cs typeface="Monterchi Sans Bold"/>
                <a:sym typeface="Monterchi Sans Bold"/>
              </a:rPr>
              <a:t>Supprimer un animal d’un dossier</a:t>
            </a:r>
          </a:p>
          <a:p>
            <a:pPr algn="l" marL="307432" indent="-153716" lvl="1">
              <a:lnSpc>
                <a:spcPts val="1765"/>
              </a:lnSpc>
              <a:buFont typeface="Arial"/>
              <a:buChar char="•"/>
            </a:pPr>
            <a:r>
              <a:rPr lang="en-US" b="true" sz="1423">
                <a:solidFill>
                  <a:srgbClr val="4A2D0A"/>
                </a:solidFill>
                <a:latin typeface="Monterchi Sans Bold"/>
                <a:ea typeface="Monterchi Sans Bold"/>
                <a:cs typeface="Monterchi Sans Bold"/>
                <a:sym typeface="Monterchi Sans Bold"/>
              </a:rPr>
              <a:t>Visualiser l’historique médical (visites associées)</a:t>
            </a:r>
          </a:p>
          <a:p>
            <a:pPr algn="l">
              <a:lnSpc>
                <a:spcPts val="1765"/>
              </a:lnSpc>
            </a:pPr>
          </a:p>
        </p:txBody>
      </p:sp>
      <p:sp>
        <p:nvSpPr>
          <p:cNvPr name="Freeform 13" id="13"/>
          <p:cNvSpPr/>
          <p:nvPr/>
        </p:nvSpPr>
        <p:spPr>
          <a:xfrm flipH="false" flipV="false" rot="-3238120">
            <a:off x="16083185" y="-1108506"/>
            <a:ext cx="6093958" cy="11552527"/>
          </a:xfrm>
          <a:custGeom>
            <a:avLst/>
            <a:gdLst/>
            <a:ahLst/>
            <a:cxnLst/>
            <a:rect r="r" b="b" t="t" l="l"/>
            <a:pathLst>
              <a:path h="11552527" w="6093958">
                <a:moveTo>
                  <a:pt x="0" y="0"/>
                </a:moveTo>
                <a:lnTo>
                  <a:pt x="6093958" y="0"/>
                </a:lnTo>
                <a:lnTo>
                  <a:pt x="6093958" y="11552527"/>
                </a:lnTo>
                <a:lnTo>
                  <a:pt x="0" y="11552527"/>
                </a:lnTo>
                <a:lnTo>
                  <a:pt x="0" y="0"/>
                </a:lnTo>
                <a:close/>
              </a:path>
            </a:pathLst>
          </a:custGeom>
          <a:blipFill>
            <a:blip r:embed="rId8"/>
            <a:stretch>
              <a:fillRect l="0" t="0" r="0" b="0"/>
            </a:stretch>
          </a:blipFill>
        </p:spPr>
      </p:sp>
      <p:sp>
        <p:nvSpPr>
          <p:cNvPr name="Freeform 14" id="14"/>
          <p:cNvSpPr/>
          <p:nvPr/>
        </p:nvSpPr>
        <p:spPr>
          <a:xfrm flipH="false" flipV="false" rot="8786035">
            <a:off x="-3248680" y="67685"/>
            <a:ext cx="6057933" cy="11484234"/>
          </a:xfrm>
          <a:custGeom>
            <a:avLst/>
            <a:gdLst/>
            <a:ahLst/>
            <a:cxnLst/>
            <a:rect r="r" b="b" t="t" l="l"/>
            <a:pathLst>
              <a:path h="11484234" w="6057933">
                <a:moveTo>
                  <a:pt x="0" y="0"/>
                </a:moveTo>
                <a:lnTo>
                  <a:pt x="6057933" y="0"/>
                </a:lnTo>
                <a:lnTo>
                  <a:pt x="6057933" y="11484234"/>
                </a:lnTo>
                <a:lnTo>
                  <a:pt x="0" y="11484234"/>
                </a:lnTo>
                <a:lnTo>
                  <a:pt x="0" y="0"/>
                </a:lnTo>
                <a:close/>
              </a:path>
            </a:pathLst>
          </a:custGeom>
          <a:blipFill>
            <a:blip r:embed="rId8"/>
            <a:stretch>
              <a:fillRect l="0" t="0" r="0" b="0"/>
            </a:stretch>
          </a:blipFill>
        </p:spPr>
      </p:sp>
      <p:sp>
        <p:nvSpPr>
          <p:cNvPr name="Freeform 15" id="15"/>
          <p:cNvSpPr/>
          <p:nvPr/>
        </p:nvSpPr>
        <p:spPr>
          <a:xfrm flipH="false" flipV="false" rot="-5400000">
            <a:off x="9272687" y="3944062"/>
            <a:ext cx="708108" cy="739282"/>
          </a:xfrm>
          <a:custGeom>
            <a:avLst/>
            <a:gdLst/>
            <a:ahLst/>
            <a:cxnLst/>
            <a:rect r="r" b="b" t="t" l="l"/>
            <a:pathLst>
              <a:path h="739282" w="708108">
                <a:moveTo>
                  <a:pt x="0" y="0"/>
                </a:moveTo>
                <a:lnTo>
                  <a:pt x="708109" y="0"/>
                </a:lnTo>
                <a:lnTo>
                  <a:pt x="708109" y="739282"/>
                </a:lnTo>
                <a:lnTo>
                  <a:pt x="0" y="739282"/>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6" id="16"/>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5318030" y="5077073"/>
            <a:ext cx="4154313" cy="1338209"/>
          </a:xfrm>
          <a:prstGeom prst="rect">
            <a:avLst/>
          </a:prstGeom>
        </p:spPr>
        <p:txBody>
          <a:bodyPr anchor="t" rtlCol="false" tIns="0" lIns="0" bIns="0" rIns="0">
            <a:spAutoFit/>
          </a:bodyPr>
          <a:lstStyle/>
          <a:p>
            <a:pPr algn="l" marL="313133" indent="-156567" lvl="1">
              <a:lnSpc>
                <a:spcPts val="1798"/>
              </a:lnSpc>
              <a:buAutoNum type="arabicPeriod" startAt="1"/>
            </a:pPr>
            <a:r>
              <a:rPr lang="en-US" b="true" sz="1450">
                <a:solidFill>
                  <a:srgbClr val="4A2D0A"/>
                </a:solidFill>
                <a:latin typeface="Monterchi Sans Bold"/>
                <a:ea typeface="Monterchi Sans Bold"/>
                <a:cs typeface="Monterchi Sans Bold"/>
                <a:sym typeface="Monterchi Sans Bold"/>
              </a:rPr>
              <a:t>Gestion des Propriétaires :</a:t>
            </a:r>
          </a:p>
          <a:p>
            <a:pPr algn="l" marL="313133" indent="-156567" lvl="1">
              <a:lnSpc>
                <a:spcPts val="1798"/>
              </a:lnSpc>
              <a:buFont typeface="Arial"/>
              <a:buChar char="•"/>
            </a:pPr>
            <a:r>
              <a:rPr lang="en-US" b="true" sz="1450">
                <a:solidFill>
                  <a:srgbClr val="4A2D0A"/>
                </a:solidFill>
                <a:latin typeface="Monterchi Sans Bold"/>
                <a:ea typeface="Monterchi Sans Bold"/>
                <a:cs typeface="Monterchi Sans Bold"/>
                <a:sym typeface="Monterchi Sans Bold"/>
              </a:rPr>
              <a:t>Ajouter un nouveau propriétaire avec formulaire complet</a:t>
            </a:r>
          </a:p>
          <a:p>
            <a:pPr algn="l" marL="313133" indent="-156567" lvl="1">
              <a:lnSpc>
                <a:spcPts val="1798"/>
              </a:lnSpc>
              <a:buFont typeface="Arial"/>
              <a:buChar char="•"/>
            </a:pPr>
            <a:r>
              <a:rPr lang="en-US" b="true" sz="1450">
                <a:solidFill>
                  <a:srgbClr val="4A2D0A"/>
                </a:solidFill>
                <a:latin typeface="Monterchi Sans Bold"/>
                <a:ea typeface="Monterchi Sans Bold"/>
                <a:cs typeface="Monterchi Sans Bold"/>
                <a:sym typeface="Monterchi Sans Bold"/>
              </a:rPr>
              <a:t>Modifier un propriétaire existant</a:t>
            </a:r>
          </a:p>
          <a:p>
            <a:pPr algn="l" marL="313133" indent="-156567" lvl="1">
              <a:lnSpc>
                <a:spcPts val="1798"/>
              </a:lnSpc>
              <a:buFont typeface="Arial"/>
              <a:buChar char="•"/>
            </a:pPr>
            <a:r>
              <a:rPr lang="en-US" b="true" sz="1450">
                <a:solidFill>
                  <a:srgbClr val="4A2D0A"/>
                </a:solidFill>
                <a:latin typeface="Monterchi Sans Bold"/>
                <a:ea typeface="Monterchi Sans Bold"/>
                <a:cs typeface="Monterchi Sans Bold"/>
                <a:sym typeface="Monterchi Sans Bold"/>
              </a:rPr>
              <a:t>Rechercher un propriétaire par nom</a:t>
            </a:r>
          </a:p>
          <a:p>
            <a:pPr algn="l" marL="313133" indent="-156567" lvl="1">
              <a:lnSpc>
                <a:spcPts val="1798"/>
              </a:lnSpc>
              <a:buFont typeface="Arial"/>
              <a:buChar char="•"/>
            </a:pPr>
            <a:r>
              <a:rPr lang="en-US" b="true" sz="1450">
                <a:solidFill>
                  <a:srgbClr val="4A2D0A"/>
                </a:solidFill>
                <a:latin typeface="Monterchi Sans Bold"/>
                <a:ea typeface="Monterchi Sans Bold"/>
                <a:cs typeface="Monterchi Sans Bold"/>
                <a:sym typeface="Monterchi Sans Bold"/>
              </a:rPr>
              <a:t>Afficher les informations détaillées (nom, téléphone,..)</a:t>
            </a:r>
          </a:p>
          <a:p>
            <a:pPr algn="l">
              <a:lnSpc>
                <a:spcPts val="1798"/>
              </a:lnSpc>
            </a:pPr>
          </a:p>
        </p:txBody>
      </p:sp>
      <p:sp>
        <p:nvSpPr>
          <p:cNvPr name="TextBox 18" id="18"/>
          <p:cNvSpPr txBox="true"/>
          <p:nvPr/>
        </p:nvSpPr>
        <p:spPr>
          <a:xfrm rot="0">
            <a:off x="9472343" y="4993497"/>
            <a:ext cx="1387809" cy="1372903"/>
          </a:xfrm>
          <a:prstGeom prst="rect">
            <a:avLst/>
          </a:prstGeom>
        </p:spPr>
        <p:txBody>
          <a:bodyPr anchor="t" rtlCol="false" tIns="0" lIns="0" bIns="0" rIns="0">
            <a:spAutoFit/>
          </a:bodyPr>
          <a:lstStyle/>
          <a:p>
            <a:pPr algn="r">
              <a:lnSpc>
                <a:spcPts val="10058"/>
              </a:lnSpc>
            </a:pPr>
            <a:r>
              <a:rPr lang="en-US" sz="10263" b="true">
                <a:solidFill>
                  <a:srgbClr val="4A2D0A"/>
                </a:solidFill>
                <a:latin typeface="Obra Letra Bold"/>
                <a:ea typeface="Obra Letra Bold"/>
                <a:cs typeface="Obra Letra Bold"/>
                <a:sym typeface="Obra Letra Bold"/>
              </a:rPr>
              <a:t>02</a:t>
            </a:r>
          </a:p>
        </p:txBody>
      </p:sp>
      <p:sp>
        <p:nvSpPr>
          <p:cNvPr name="TextBox 19" id="19"/>
          <p:cNvSpPr txBox="true"/>
          <p:nvPr/>
        </p:nvSpPr>
        <p:spPr>
          <a:xfrm rot="0">
            <a:off x="363933" y="1167135"/>
            <a:ext cx="2956108" cy="201891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05</a:t>
            </a:r>
          </a:p>
        </p:txBody>
      </p:sp>
      <p:sp>
        <p:nvSpPr>
          <p:cNvPr name="TextBox 20" id="20"/>
          <p:cNvSpPr txBox="true"/>
          <p:nvPr/>
        </p:nvSpPr>
        <p:spPr>
          <a:xfrm rot="0">
            <a:off x="3980312" y="6908582"/>
            <a:ext cx="1337718" cy="1316131"/>
          </a:xfrm>
          <a:prstGeom prst="rect">
            <a:avLst/>
          </a:prstGeom>
        </p:spPr>
        <p:txBody>
          <a:bodyPr anchor="t" rtlCol="false" tIns="0" lIns="0" bIns="0" rIns="0">
            <a:spAutoFit/>
          </a:bodyPr>
          <a:lstStyle/>
          <a:p>
            <a:pPr algn="r">
              <a:lnSpc>
                <a:spcPts val="9695"/>
              </a:lnSpc>
            </a:pPr>
            <a:r>
              <a:rPr lang="en-US" sz="9893" b="true">
                <a:solidFill>
                  <a:srgbClr val="4A2D0A"/>
                </a:solidFill>
                <a:latin typeface="Obra Letra Bold"/>
                <a:ea typeface="Obra Letra Bold"/>
                <a:cs typeface="Obra Letra Bold"/>
                <a:sym typeface="Obra Letra Bold"/>
              </a:rPr>
              <a:t>03</a:t>
            </a:r>
          </a:p>
        </p:txBody>
      </p:sp>
      <p:sp>
        <p:nvSpPr>
          <p:cNvPr name="TextBox 21" id="21"/>
          <p:cNvSpPr txBox="true"/>
          <p:nvPr/>
        </p:nvSpPr>
        <p:spPr>
          <a:xfrm rot="0">
            <a:off x="9426095" y="6889532"/>
            <a:ext cx="1538924" cy="1243542"/>
          </a:xfrm>
          <a:prstGeom prst="rect">
            <a:avLst/>
          </a:prstGeom>
        </p:spPr>
        <p:txBody>
          <a:bodyPr anchor="t" rtlCol="false" tIns="0" lIns="0" bIns="0" rIns="0">
            <a:spAutoFit/>
          </a:bodyPr>
          <a:lstStyle/>
          <a:p>
            <a:pPr algn="r">
              <a:lnSpc>
                <a:spcPts val="9109"/>
              </a:lnSpc>
            </a:pPr>
            <a:r>
              <a:rPr lang="en-US" sz="9295" b="true">
                <a:solidFill>
                  <a:srgbClr val="4A2D0A"/>
                </a:solidFill>
                <a:latin typeface="Obra Letra Bold"/>
                <a:ea typeface="Obra Letra Bold"/>
                <a:cs typeface="Obra Letra Bold"/>
                <a:sym typeface="Obra Letra Bold"/>
              </a:rPr>
              <a:t>04</a:t>
            </a:r>
          </a:p>
        </p:txBody>
      </p:sp>
      <p:sp>
        <p:nvSpPr>
          <p:cNvPr name="TextBox 22" id="22"/>
          <p:cNvSpPr txBox="true"/>
          <p:nvPr/>
        </p:nvSpPr>
        <p:spPr>
          <a:xfrm rot="0">
            <a:off x="5318030" y="6996307"/>
            <a:ext cx="4325864" cy="1286965"/>
          </a:xfrm>
          <a:prstGeom prst="rect">
            <a:avLst/>
          </a:prstGeom>
        </p:spPr>
        <p:txBody>
          <a:bodyPr anchor="t" rtlCol="false" tIns="0" lIns="0" bIns="0" rIns="0">
            <a:spAutoFit/>
          </a:bodyPr>
          <a:lstStyle/>
          <a:p>
            <a:pPr algn="l">
              <a:lnSpc>
                <a:spcPts val="1716"/>
              </a:lnSpc>
            </a:pPr>
            <a:r>
              <a:rPr lang="en-US" sz="1384" b="true">
                <a:solidFill>
                  <a:srgbClr val="4A2D0A"/>
                </a:solidFill>
                <a:latin typeface="Monterchi Sans Bold"/>
                <a:ea typeface="Monterchi Sans Bold"/>
                <a:cs typeface="Monterchi Sans Bold"/>
                <a:sym typeface="Monterchi Sans Bold"/>
              </a:rPr>
              <a:t>      3.Gestion des Visites Médicales :</a:t>
            </a:r>
          </a:p>
          <a:p>
            <a:pPr algn="l" marL="298914" indent="-149457" lvl="1">
              <a:lnSpc>
                <a:spcPts val="1716"/>
              </a:lnSpc>
              <a:buFont typeface="Arial"/>
              <a:buChar char="•"/>
            </a:pPr>
            <a:r>
              <a:rPr lang="en-US" b="true" sz="1384">
                <a:solidFill>
                  <a:srgbClr val="4A2D0A"/>
                </a:solidFill>
                <a:latin typeface="Monterchi Sans Bold"/>
                <a:ea typeface="Monterchi Sans Bold"/>
                <a:cs typeface="Monterchi Sans Bold"/>
                <a:sym typeface="Monterchi Sans Bold"/>
              </a:rPr>
              <a:t>Planifier une visite</a:t>
            </a:r>
          </a:p>
          <a:p>
            <a:pPr algn="l" marL="298914" indent="-149457" lvl="1">
              <a:lnSpc>
                <a:spcPts val="1716"/>
              </a:lnSpc>
              <a:buFont typeface="Arial"/>
              <a:buChar char="•"/>
            </a:pPr>
            <a:r>
              <a:rPr lang="en-US" b="true" sz="1384">
                <a:solidFill>
                  <a:srgbClr val="4A2D0A"/>
                </a:solidFill>
                <a:latin typeface="Monterchi Sans Bold"/>
                <a:ea typeface="Monterchi Sans Bold"/>
                <a:cs typeface="Monterchi Sans Bold"/>
                <a:sym typeface="Monterchi Sans Bold"/>
              </a:rPr>
              <a:t>Enregistrer les détails d’une consultation ( date, diagnostic,..)</a:t>
            </a:r>
          </a:p>
          <a:p>
            <a:pPr algn="l" marL="298914" indent="-149457" lvl="1">
              <a:lnSpc>
                <a:spcPts val="1716"/>
              </a:lnSpc>
              <a:buFont typeface="Arial"/>
              <a:buChar char="•"/>
            </a:pPr>
            <a:r>
              <a:rPr lang="en-US" b="true" sz="1384">
                <a:solidFill>
                  <a:srgbClr val="4A2D0A"/>
                </a:solidFill>
                <a:latin typeface="Monterchi Sans Bold"/>
                <a:ea typeface="Monterchi Sans Bold"/>
                <a:cs typeface="Monterchi Sans Bold"/>
                <a:sym typeface="Monterchi Sans Bold"/>
              </a:rPr>
              <a:t>Modifier les informations d’une visite si nécessaire</a:t>
            </a:r>
          </a:p>
          <a:p>
            <a:pPr algn="l" marL="298914" indent="-149457" lvl="1">
              <a:lnSpc>
                <a:spcPts val="1716"/>
              </a:lnSpc>
              <a:buFont typeface="Arial"/>
              <a:buChar char="•"/>
            </a:pPr>
            <a:r>
              <a:rPr lang="en-US" b="true" sz="1384">
                <a:solidFill>
                  <a:srgbClr val="4A2D0A"/>
                </a:solidFill>
                <a:latin typeface="Monterchi Sans Bold"/>
                <a:ea typeface="Monterchi Sans Bold"/>
                <a:cs typeface="Monterchi Sans Bold"/>
                <a:sym typeface="Monterchi Sans Bold"/>
              </a:rPr>
              <a:t>Afficher l’historique des visites par animal</a:t>
            </a:r>
          </a:p>
          <a:p>
            <a:pPr algn="l">
              <a:lnSpc>
                <a:spcPts val="1716"/>
              </a:lnSpc>
            </a:pPr>
          </a:p>
        </p:txBody>
      </p:sp>
      <p:sp>
        <p:nvSpPr>
          <p:cNvPr name="TextBox 23" id="23"/>
          <p:cNvSpPr txBox="true"/>
          <p:nvPr/>
        </p:nvSpPr>
        <p:spPr>
          <a:xfrm rot="0">
            <a:off x="11040485" y="6996307"/>
            <a:ext cx="4628225" cy="1136768"/>
          </a:xfrm>
          <a:prstGeom prst="rect">
            <a:avLst/>
          </a:prstGeom>
        </p:spPr>
        <p:txBody>
          <a:bodyPr anchor="t" rtlCol="false" tIns="0" lIns="0" bIns="0" rIns="0">
            <a:spAutoFit/>
          </a:bodyPr>
          <a:lstStyle/>
          <a:p>
            <a:pPr algn="l">
              <a:lnSpc>
                <a:spcPts val="1819"/>
              </a:lnSpc>
            </a:pPr>
            <a:r>
              <a:rPr lang="en-US" sz="1467" b="true">
                <a:solidFill>
                  <a:srgbClr val="4A2D0A"/>
                </a:solidFill>
                <a:latin typeface="Monterchi Sans Bold"/>
                <a:ea typeface="Monterchi Sans Bold"/>
                <a:cs typeface="Monterchi Sans Bold"/>
                <a:sym typeface="Monterchi Sans Bold"/>
              </a:rPr>
              <a:t>      4.Gestion des Vétérinaires :</a:t>
            </a:r>
          </a:p>
          <a:p>
            <a:pPr algn="l" marL="316871" indent="-158435" lvl="1">
              <a:lnSpc>
                <a:spcPts val="1819"/>
              </a:lnSpc>
              <a:buFont typeface="Arial"/>
              <a:buChar char="•"/>
            </a:pPr>
            <a:r>
              <a:rPr lang="en-US" b="true" sz="1467">
                <a:solidFill>
                  <a:srgbClr val="4A2D0A"/>
                </a:solidFill>
                <a:latin typeface="Monterchi Sans Bold"/>
                <a:ea typeface="Monterchi Sans Bold"/>
                <a:cs typeface="Monterchi Sans Bold"/>
                <a:sym typeface="Monterchi Sans Bold"/>
              </a:rPr>
              <a:t>Afficher la liste fixe ou statique des vétérinaires de la clinique</a:t>
            </a:r>
          </a:p>
          <a:p>
            <a:pPr algn="l" marL="316871" indent="-158435" lvl="1">
              <a:lnSpc>
                <a:spcPts val="1819"/>
              </a:lnSpc>
              <a:buFont typeface="Arial"/>
              <a:buChar char="•"/>
            </a:pPr>
            <a:r>
              <a:rPr lang="en-US" b="true" sz="1467">
                <a:solidFill>
                  <a:srgbClr val="4A2D0A"/>
                </a:solidFill>
                <a:latin typeface="Monterchi Sans Bold"/>
                <a:ea typeface="Monterchi Sans Bold"/>
                <a:cs typeface="Monterchi Sans Bold"/>
                <a:sym typeface="Monterchi Sans Bold"/>
              </a:rPr>
              <a:t>Associer un vétérinaire à une visite</a:t>
            </a:r>
          </a:p>
          <a:p>
            <a:pPr algn="l" marL="316871" indent="-158435" lvl="1">
              <a:lnSpc>
                <a:spcPts val="1819"/>
              </a:lnSpc>
              <a:buFont typeface="Arial"/>
              <a:buChar char="•"/>
            </a:pPr>
            <a:r>
              <a:rPr lang="en-US" b="true" sz="1467">
                <a:solidFill>
                  <a:srgbClr val="4A2D0A"/>
                </a:solidFill>
                <a:latin typeface="Monterchi Sans Bold"/>
                <a:ea typeface="Monterchi Sans Bold"/>
                <a:cs typeface="Monterchi Sans Bold"/>
                <a:sym typeface="Monterchi Sans Bold"/>
              </a:rPr>
              <a:t>Visualiser les vétérinaires disponibles pour une affectation</a:t>
            </a:r>
          </a:p>
          <a:p>
            <a:pPr algn="l">
              <a:lnSpc>
                <a:spcPts val="181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316726" y="-1613291"/>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614372">
            <a:off x="-1136067" y="4752245"/>
            <a:ext cx="5574254" cy="5688014"/>
          </a:xfrm>
          <a:custGeom>
            <a:avLst/>
            <a:gdLst/>
            <a:ahLst/>
            <a:cxnLst/>
            <a:rect r="r" b="b" t="t" l="l"/>
            <a:pathLst>
              <a:path h="5688014" w="5574254">
                <a:moveTo>
                  <a:pt x="5574254" y="0"/>
                </a:moveTo>
                <a:lnTo>
                  <a:pt x="0" y="0"/>
                </a:lnTo>
                <a:lnTo>
                  <a:pt x="0" y="5688014"/>
                </a:lnTo>
                <a:lnTo>
                  <a:pt x="5574254" y="5688014"/>
                </a:lnTo>
                <a:lnTo>
                  <a:pt x="5574254" y="0"/>
                </a:lnTo>
                <a:close/>
              </a:path>
            </a:pathLst>
          </a:custGeom>
          <a:blipFill>
            <a:blip r:embed="rId6"/>
            <a:stretch>
              <a:fillRect l="0" t="0" r="0" b="0"/>
            </a:stretch>
          </a:blipFill>
        </p:spPr>
      </p:sp>
      <p:sp>
        <p:nvSpPr>
          <p:cNvPr name="Freeform 9" id="9"/>
          <p:cNvSpPr/>
          <p:nvPr/>
        </p:nvSpPr>
        <p:spPr>
          <a:xfrm flipH="false" flipV="false" rot="0">
            <a:off x="10143240" y="3966607"/>
            <a:ext cx="2608815" cy="554966"/>
          </a:xfrm>
          <a:custGeom>
            <a:avLst/>
            <a:gdLst/>
            <a:ahLst/>
            <a:cxnLst/>
            <a:rect r="r" b="b" t="t" l="l"/>
            <a:pathLst>
              <a:path h="554966" w="2608815">
                <a:moveTo>
                  <a:pt x="0" y="0"/>
                </a:moveTo>
                <a:lnTo>
                  <a:pt x="2608815" y="0"/>
                </a:lnTo>
                <a:lnTo>
                  <a:pt x="2608815" y="554967"/>
                </a:lnTo>
                <a:lnTo>
                  <a:pt x="0" y="5549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true" rot="-10800000">
            <a:off x="5434509" y="3966607"/>
            <a:ext cx="2625895" cy="558600"/>
          </a:xfrm>
          <a:custGeom>
            <a:avLst/>
            <a:gdLst/>
            <a:ahLst/>
            <a:cxnLst/>
            <a:rect r="r" b="b" t="t" l="l"/>
            <a:pathLst>
              <a:path h="558600" w="2625895">
                <a:moveTo>
                  <a:pt x="0" y="558600"/>
                </a:moveTo>
                <a:lnTo>
                  <a:pt x="2625895" y="558600"/>
                </a:lnTo>
                <a:lnTo>
                  <a:pt x="2625895" y="0"/>
                </a:lnTo>
                <a:lnTo>
                  <a:pt x="0" y="0"/>
                </a:lnTo>
                <a:lnTo>
                  <a:pt x="0" y="5586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45332" y="1333500"/>
            <a:ext cx="2956108" cy="201891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06</a:t>
            </a:r>
          </a:p>
        </p:txBody>
      </p:sp>
      <p:sp>
        <p:nvSpPr>
          <p:cNvPr name="TextBox 12" id="12"/>
          <p:cNvSpPr txBox="true"/>
          <p:nvPr/>
        </p:nvSpPr>
        <p:spPr>
          <a:xfrm rot="0">
            <a:off x="3888919" y="1025875"/>
            <a:ext cx="10446270" cy="2948131"/>
          </a:xfrm>
          <a:prstGeom prst="rect">
            <a:avLst/>
          </a:prstGeom>
        </p:spPr>
        <p:txBody>
          <a:bodyPr anchor="t" rtlCol="false" tIns="0" lIns="0" bIns="0" rIns="0">
            <a:spAutoFit/>
          </a:bodyPr>
          <a:lstStyle/>
          <a:p>
            <a:pPr algn="ctr">
              <a:lnSpc>
                <a:spcPts val="11153"/>
              </a:lnSpc>
            </a:pPr>
            <a:r>
              <a:rPr lang="en-US" sz="11381" b="true">
                <a:solidFill>
                  <a:srgbClr val="F3F1DB"/>
                </a:solidFill>
                <a:latin typeface="Obra Letra Bold"/>
                <a:ea typeface="Obra Letra Bold"/>
                <a:cs typeface="Obra Letra Bold"/>
                <a:sym typeface="Obra Letra Bold"/>
              </a:rPr>
              <a:t>Interfaces Utilisateur</a:t>
            </a:r>
          </a:p>
        </p:txBody>
      </p:sp>
      <p:sp>
        <p:nvSpPr>
          <p:cNvPr name="TextBox 13" id="13"/>
          <p:cNvSpPr txBox="true"/>
          <p:nvPr/>
        </p:nvSpPr>
        <p:spPr>
          <a:xfrm rot="0">
            <a:off x="4477545" y="4762963"/>
            <a:ext cx="9857645" cy="5053527"/>
          </a:xfrm>
          <a:prstGeom prst="rect">
            <a:avLst/>
          </a:prstGeom>
        </p:spPr>
        <p:txBody>
          <a:bodyPr anchor="t" rtlCol="false" tIns="0" lIns="0" bIns="0" rIns="0">
            <a:spAutoFit/>
          </a:bodyPr>
          <a:lstStyle/>
          <a:p>
            <a:pPr algn="ctr">
              <a:lnSpc>
                <a:spcPts val="4432"/>
              </a:lnSpc>
            </a:pPr>
            <a:r>
              <a:rPr lang="en-US" sz="3574" b="true">
                <a:solidFill>
                  <a:srgbClr val="F3F1DB"/>
                </a:solidFill>
                <a:latin typeface="Monterchi Sans Bold"/>
                <a:ea typeface="Monterchi Sans Bold"/>
                <a:cs typeface="Monterchi Sans Bold"/>
                <a:sym typeface="Monterchi Sans Bold"/>
              </a:rPr>
              <a:t>L’application Pawly propose une interface utilisateur conviviale développée avec JavaFX. Chaque écran est conçu pour faciliter la navigation et rendre les actions intuitives : ajout de propriétaire, gestion des animaux, planification des visites, et consultation des vétérinaires. L’interface est structurée en modules clairs, avec des formulaires simples, des listes dynamiques et une navigation fluide entre les différentes fonctionnalités, offrant ainsi une expérience agréable et efficace à l’utilisateur.</a:t>
            </a:r>
          </a:p>
        </p:txBody>
      </p:sp>
      <p:sp>
        <p:nvSpPr>
          <p:cNvPr name="Freeform 14" id="14"/>
          <p:cNvSpPr/>
          <p:nvPr/>
        </p:nvSpPr>
        <p:spPr>
          <a:xfrm flipH="true" flipV="false" rot="-9606859">
            <a:off x="14603174" y="-3589427"/>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11"/>
            <a:stretch>
              <a:fillRect l="0" t="0" r="0" b="0"/>
            </a:stretch>
          </a:blipFill>
        </p:spPr>
      </p:sp>
      <p:sp>
        <p:nvSpPr>
          <p:cNvPr name="Freeform 15" id="15"/>
          <p:cNvSpPr/>
          <p:nvPr/>
        </p:nvSpPr>
        <p:spPr>
          <a:xfrm flipH="false" flipV="false" rot="0">
            <a:off x="8576839" y="3706668"/>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2">
              <a:extLst>
                <a:ext uri="{96DAC541-7B7A-43D3-8B79-37D633B846F1}">
                  <asvg:svgBlip xmlns:asvg="http://schemas.microsoft.com/office/drawing/2016/SVG/main" r:embed="rId13"/>
                </a:ext>
              </a:extLst>
            </a:blip>
            <a:stretch>
              <a:fillRect l="-101042" t="-84932" r="0" b="-1101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DAGmyNgKaHw</dc:identifier>
  <dcterms:modified xsi:type="dcterms:W3CDTF">2011-08-01T06:04:30Z</dcterms:modified>
  <cp:revision>1</cp:revision>
  <dc:title>pawly</dc:title>
</cp:coreProperties>
</file>